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78" r:id="rId4"/>
    <p:sldId id="279" r:id="rId5"/>
    <p:sldId id="283" r:id="rId6"/>
    <p:sldId id="286" r:id="rId7"/>
    <p:sldId id="285" r:id="rId8"/>
    <p:sldId id="257" r:id="rId9"/>
    <p:sldId id="260" r:id="rId10"/>
    <p:sldId id="263" r:id="rId11"/>
    <p:sldId id="265" r:id="rId12"/>
    <p:sldId id="262" r:id="rId13"/>
    <p:sldId id="264" r:id="rId14"/>
    <p:sldId id="280" r:id="rId15"/>
    <p:sldId id="266" r:id="rId16"/>
    <p:sldId id="268" r:id="rId17"/>
    <p:sldId id="267" r:id="rId18"/>
    <p:sldId id="269" r:id="rId19"/>
    <p:sldId id="281" r:id="rId20"/>
    <p:sldId id="275" r:id="rId21"/>
    <p:sldId id="270" r:id="rId22"/>
    <p:sldId id="271" r:id="rId23"/>
    <p:sldId id="272" r:id="rId24"/>
    <p:sldId id="273" r:id="rId25"/>
    <p:sldId id="274" r:id="rId26"/>
    <p:sldId id="276" r:id="rId27"/>
    <p:sldId id="287" r:id="rId28"/>
    <p:sldId id="288" r:id="rId29"/>
    <p:sldId id="282" r:id="rId30"/>
    <p:sldId id="277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3" d="100"/>
          <a:sy n="63" d="100"/>
        </p:scale>
        <p:origin x="-70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4AF4B-35DE-4FE9-924D-E8969D2F5598}" type="datetimeFigureOut">
              <a:rPr lang="pl-PL" smtClean="0"/>
              <a:t>2013-02-20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1191-29C7-42C6-90DC-B205F9EAE5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64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1191-29C7-42C6-90DC-B205F9EAE58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28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Biegun Pn.- zdjęcie z satelity.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1191-29C7-42C6-90DC-B205F9EAE586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40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1191-29C7-42C6-90DC-B205F9EAE58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3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Jasia trenował</a:t>
            </a:r>
            <a:r>
              <a:rPr lang="pl-PL" baseline="0" dirty="0" smtClean="0"/>
              <a:t> </a:t>
            </a:r>
            <a:r>
              <a:rPr lang="pl-PL" dirty="0" smtClean="0"/>
              <a:t>trener lekkoatletycznej reprezentacji paraolimpijskiej.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1191-29C7-42C6-90DC-B205F9EAE58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806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1191-29C7-42C6-90DC-B205F9EAE58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73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1191-29C7-42C6-90DC-B205F9EAE58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59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Zorza polarna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1191-29C7-42C6-90DC-B205F9EAE586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96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EDA9-65F6-4E15-B6F6-4D67F122FADB}" type="datetimeFigureOut">
              <a:rPr lang="pl-PL" smtClean="0"/>
              <a:t>2013-02-20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F292-6179-49EF-B171-575EE8D12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0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EDA9-65F6-4E15-B6F6-4D67F122FADB}" type="datetimeFigureOut">
              <a:rPr lang="pl-PL" smtClean="0"/>
              <a:t>2013-02-20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F292-6179-49EF-B171-575EE8D12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62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EDA9-65F6-4E15-B6F6-4D67F122FADB}" type="datetimeFigureOut">
              <a:rPr lang="pl-PL" smtClean="0"/>
              <a:t>2013-02-20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F292-6179-49EF-B171-575EE8D12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01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EDA9-65F6-4E15-B6F6-4D67F122FADB}" type="datetimeFigureOut">
              <a:rPr lang="pl-PL" smtClean="0"/>
              <a:t>2013-02-20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F292-6179-49EF-B171-575EE8D12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19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EDA9-65F6-4E15-B6F6-4D67F122FADB}" type="datetimeFigureOut">
              <a:rPr lang="pl-PL" smtClean="0"/>
              <a:t>2013-02-20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F292-6179-49EF-B171-575EE8D12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30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EDA9-65F6-4E15-B6F6-4D67F122FADB}" type="datetimeFigureOut">
              <a:rPr lang="pl-PL" smtClean="0"/>
              <a:t>2013-02-20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F292-6179-49EF-B171-575EE8D12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88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EDA9-65F6-4E15-B6F6-4D67F122FADB}" type="datetimeFigureOut">
              <a:rPr lang="pl-PL" smtClean="0"/>
              <a:t>2013-02-20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F292-6179-49EF-B171-575EE8D12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87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EDA9-65F6-4E15-B6F6-4D67F122FADB}" type="datetimeFigureOut">
              <a:rPr lang="pl-PL" smtClean="0"/>
              <a:t>2013-02-20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F292-6179-49EF-B171-575EE8D12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21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EDA9-65F6-4E15-B6F6-4D67F122FADB}" type="datetimeFigureOut">
              <a:rPr lang="pl-PL" smtClean="0"/>
              <a:t>2013-02-20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F292-6179-49EF-B171-575EE8D12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930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EDA9-65F6-4E15-B6F6-4D67F122FADB}" type="datetimeFigureOut">
              <a:rPr lang="pl-PL" smtClean="0"/>
              <a:t>2013-02-20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F292-6179-49EF-B171-575EE8D12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27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EDA9-65F6-4E15-B6F6-4D67F122FADB}" type="datetimeFigureOut">
              <a:rPr lang="pl-PL" smtClean="0"/>
              <a:t>2013-02-20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F292-6179-49EF-B171-575EE8D12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20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DEDA9-65F6-4E15-B6F6-4D67F122FADB}" type="datetimeFigureOut">
              <a:rPr lang="pl-PL" smtClean="0"/>
              <a:t>2013-02-20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AF292-6179-49EF-B171-575EE8D12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75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Niepe%C5%82nosprawno%C5%9B%C4%8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P%C3%B3%C5%82n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Ocean" TargetMode="External"/><Relationship Id="rId5" Type="http://schemas.openxmlformats.org/officeDocument/2006/relationships/hyperlink" Target="http://pl.wikipedia.org/wiki/L%C4%85d" TargetMode="External"/><Relationship Id="rId4" Type="http://schemas.openxmlformats.org/officeDocument/2006/relationships/hyperlink" Target="http://pl.wikipedia.org/wiki/Ziemi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>P</a:t>
            </a:r>
            <a:r>
              <a:rPr lang="pl-PL" b="1" dirty="0" smtClean="0"/>
              <a:t>odróże polarników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Wyprawa na biegun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91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210146"/>
          </a:xfrm>
        </p:spPr>
        <p:txBody>
          <a:bodyPr>
            <a:normAutofit fontScale="90000"/>
          </a:bodyPr>
          <a:lstStyle/>
          <a:p>
            <a:pPr algn="l"/>
            <a:r>
              <a:rPr lang="pl-PL" sz="2700" b="1" dirty="0" smtClean="0"/>
              <a:t>71. </a:t>
            </a:r>
            <a:r>
              <a:rPr lang="pl-PL" sz="2700" b="1" dirty="0"/>
              <a:t>d</a:t>
            </a:r>
            <a:r>
              <a:rPr lang="pl-PL" sz="2700" b="1" dirty="0" smtClean="0"/>
              <a:t>zień, 22.05.1995r</a:t>
            </a:r>
            <a:r>
              <a:rPr lang="pl-PL" sz="2700" dirty="0" smtClean="0"/>
              <a:t>. </a:t>
            </a:r>
            <a:r>
              <a:rPr lang="pl-PL" sz="2000" dirty="0" smtClean="0"/>
              <a:t>Jest czwarta rano, kiedy piszę te słowa. Dziś pójdę na Biegun. Nie śpię dużo tej nocy, budzę się, słucham, co z wiatrem, patrzę, wyławiam wszelkie dźwięki, starając się całym ciałem przeniknąć, co dzieje się na zewnątrz. </a:t>
            </a:r>
            <a:endParaRPr lang="pl-PL" sz="2000" dirty="0"/>
          </a:p>
        </p:txBody>
      </p:sp>
      <p:pic>
        <p:nvPicPr>
          <p:cNvPr id="4" name="Symbol zastępczy zawartości 3" descr="gr-93-021-n-123660654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12968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5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1800" dirty="0" smtClean="0"/>
              <a:t>W nocy był silny wiatr, szarpał namiotem, miotło śniegiem. Potem padał śnieg, wiatr ucichł.                  I teraz właśnie wyszło słońce, mam wrażenie, że pierwszy raz od wielu dni. Cudownie, widzę cień na namiocie, słoneczko pokazało się dla nas, pozdrawia nasze dochodzenie do Bieguna…</a:t>
            </a:r>
            <a:endParaRPr lang="pl-PL" sz="1800" dirty="0"/>
          </a:p>
        </p:txBody>
      </p:sp>
      <p:pic>
        <p:nvPicPr>
          <p:cNvPr id="4" name="Symbol zastępczy zawartości 3" descr="Powi&amp;eogon;kszenie obraz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352928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78098"/>
          </a:xfrm>
        </p:spPr>
        <p:txBody>
          <a:bodyPr>
            <a:noAutofit/>
          </a:bodyPr>
          <a:lstStyle/>
          <a:p>
            <a:pPr algn="l"/>
            <a:r>
              <a:rPr lang="pl-PL" sz="1800" dirty="0" smtClean="0"/>
              <a:t>Rano zbieramy się powoli bez pośpiechu. Siadam na chwilę na sankach</a:t>
            </a:r>
            <a:r>
              <a:rPr lang="pl-PL" sz="1800" dirty="0"/>
              <a:t> </a:t>
            </a:r>
            <a:r>
              <a:rPr lang="pl-PL" sz="1800" dirty="0" smtClean="0"/>
              <a:t>i patrzę na południe, na drogę, która jest już za nami. (…) Słońce się chowa za chmurami, niebo zasnute.</a:t>
            </a:r>
            <a:endParaRPr lang="pl-PL" sz="1800" dirty="0"/>
          </a:p>
        </p:txBody>
      </p:sp>
      <p:pic>
        <p:nvPicPr>
          <p:cNvPr id="4" name="Symbol zastępczy zawartości 3" descr="Powi&amp;eogon;kszenie obraz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568951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3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1800" dirty="0" smtClean="0"/>
              <a:t>W oddali widoczna szeroka szczelina, potem druga i trzecia, obchodzimy je, ale trzeba iść na wschód spory kawałek. Co będzie dalej?(…) Już po północy, idziemy, aż dojdziemy. </a:t>
            </a:r>
            <a:endParaRPr lang="pl-PL" sz="1800" dirty="0"/>
          </a:p>
        </p:txBody>
      </p:sp>
      <p:pic>
        <p:nvPicPr>
          <p:cNvPr id="4" name="Symbol zastępczy zawartości 3" descr="Powiększenie obraz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12968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prstClr val="black"/>
                </a:solidFill>
              </a:rPr>
              <a:t>Dużo szczelin, otwartej wody, świeże pęknięcia. </a:t>
            </a:r>
            <a:r>
              <a:rPr lang="pl-PL" sz="2000" dirty="0" smtClean="0">
                <a:solidFill>
                  <a:prstClr val="black"/>
                </a:solidFill>
              </a:rPr>
              <a:t>Nieraz </a:t>
            </a:r>
            <a:r>
              <a:rPr lang="pl-PL" sz="2000" dirty="0">
                <a:solidFill>
                  <a:prstClr val="black"/>
                </a:solidFill>
              </a:rPr>
              <a:t>mam wrażenie, że przechodzimy po wodzie, nie wiem , jak się udaje (…) Być już tam.</a:t>
            </a:r>
            <a:endParaRPr lang="pl-PL" sz="2000" dirty="0"/>
          </a:p>
        </p:txBody>
      </p:sp>
      <p:pic>
        <p:nvPicPr>
          <p:cNvPr id="4" name="Symbol zastępczy zawartości 3" descr="Powi&amp;eogon;kszenie obraz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29569"/>
            <a:ext cx="6667500" cy="446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9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2708920"/>
          </a:xfrm>
        </p:spPr>
        <p:txBody>
          <a:bodyPr>
            <a:noAutofit/>
          </a:bodyPr>
          <a:lstStyle/>
          <a:p>
            <a:pPr algn="l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Kiedy patrzę na ten krajobraz, czuję potworne zmęczenie i w głowie jedna myśl: dojść dzisiaj. Dochodzimy coraz bliżej. Wojtek idzie z GPS z tyłu i bada na bieżąco pozycję. Już jesteśmy blisko:1 km, 800 m, 700 m,500 m. Chodzimy w kółko, szukamy Bieguna. W końcu o drugiej w nocy we wtorek 23 maja dochodzimy do tego miejsca. Jesteśmy 100 m od Bieguna. </a:t>
            </a:r>
            <a:r>
              <a:rPr lang="pl-PL" sz="2000" smtClean="0"/>
              <a:t>Odpinamy sanki</a:t>
            </a:r>
            <a:endParaRPr lang="pl-PL" sz="2000" dirty="0"/>
          </a:p>
        </p:txBody>
      </p:sp>
      <p:pic>
        <p:nvPicPr>
          <p:cNvPr id="4" name="Symbol zastępczy zawartości 3" descr="Powiększenie obraz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828092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6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992888" cy="1844824"/>
          </a:xfrm>
        </p:spPr>
        <p:txBody>
          <a:bodyPr>
            <a:normAutofit/>
          </a:bodyPr>
          <a:lstStyle/>
          <a:p>
            <a:pPr algn="l"/>
            <a:r>
              <a:rPr lang="pl-PL" sz="2000" dirty="0" smtClean="0">
                <a:solidFill>
                  <a:prstClr val="black"/>
                </a:solidFill>
              </a:rPr>
              <a:t>Jesteśmy </a:t>
            </a:r>
            <a:r>
              <a:rPr lang="pl-PL" sz="2000" dirty="0">
                <a:solidFill>
                  <a:prstClr val="black"/>
                </a:solidFill>
              </a:rPr>
              <a:t>zmęczeni, przez godzinę jeszcze szukamy Bieguna.(…)Zabawnie  to wygląda, jak dwóch facetów chodzi w kółko, jeden trzyma przed sobą kompas, drugi GPS i szukają czegoś </a:t>
            </a:r>
            <a:r>
              <a:rPr lang="pl-PL" sz="2000" dirty="0" smtClean="0">
                <a:solidFill>
                  <a:prstClr val="black"/>
                </a:solidFill>
              </a:rPr>
              <a:t>.</a:t>
            </a:r>
            <a:r>
              <a:rPr lang="pl-PL" sz="2000" dirty="0" smtClean="0"/>
              <a:t>Nie ma czasu na żadne refleksje …</a:t>
            </a:r>
            <a:endParaRPr lang="pl-PL" sz="2000" dirty="0"/>
          </a:p>
        </p:txBody>
      </p:sp>
      <p:pic>
        <p:nvPicPr>
          <p:cNvPr id="4" name="Symbol zastępczy zawartości 3" descr="Powi&amp;eogon;kszenie obraz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48883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0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pl-PL" sz="2000" dirty="0" smtClean="0"/>
              <a:t>(…) rozbijamy namiot, dokładnie na Biegunie, przez nas przechodzi oś Ziemi. Gotujemy posiłek. Ciężki dzień, zmęczeni jesteśmy do nieprzytomności. Ciężar spada, czuję ogromną ulgę, ale nie dociera do mnie,…</a:t>
            </a:r>
            <a:endParaRPr lang="pl-PL" sz="2000" dirty="0"/>
          </a:p>
        </p:txBody>
      </p:sp>
      <p:pic>
        <p:nvPicPr>
          <p:cNvPr id="4" name="Symbol zastępczy zawartości 3" descr="Powi&amp;eogon;kszenie obraz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848872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6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7809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…że jestem na Biegunie.</a:t>
            </a:r>
            <a:endParaRPr lang="pl-PL" sz="2800" dirty="0"/>
          </a:p>
        </p:txBody>
      </p:sp>
      <p:pic>
        <p:nvPicPr>
          <p:cNvPr id="4" name="Symbol zastępczy zawartości 3" descr="Powiększenie obraz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424936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9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72. dzień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	 Rano budzę się jeszcze zmęczony. Napięcie nie ustąpiło do końca, jeszcze trzyma, jeszcze ciężko. Ale jest lepiej.(…)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2000" dirty="0"/>
              <a:t> </a:t>
            </a:r>
            <a:r>
              <a:rPr lang="pl-PL" sz="2000" dirty="0" smtClean="0"/>
              <a:t>            Marek Kamiński „Moje bieguny. Dzienniki z wyprawy 1990-1998”                 							( fragmenty)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241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Wyobraźcie sobie swoją wyprawę na Biegun </a:t>
            </a:r>
            <a:r>
              <a:rPr lang="pl-PL" dirty="0"/>
              <a:t>P</a:t>
            </a:r>
            <a:r>
              <a:rPr lang="pl-PL" dirty="0" smtClean="0"/>
              <a:t>ółnocny.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prstClr val="black"/>
                </a:solidFill>
                <a:ea typeface="+mj-ea"/>
                <a:cs typeface="+mj-cs"/>
              </a:rPr>
              <a:t>Z </a:t>
            </a:r>
            <a:r>
              <a:rPr lang="pl-PL" sz="3600" dirty="0">
                <a:solidFill>
                  <a:prstClr val="black"/>
                </a:solidFill>
                <a:ea typeface="+mj-ea"/>
                <a:cs typeface="+mj-cs"/>
              </a:rPr>
              <a:t>jakimi warunkami atmosferycznymi </a:t>
            </a:r>
            <a:r>
              <a:rPr lang="pl-PL" sz="3600" dirty="0" smtClean="0">
                <a:solidFill>
                  <a:prstClr val="black"/>
                </a:solidFill>
                <a:ea typeface="+mj-ea"/>
                <a:cs typeface="+mj-cs"/>
              </a:rPr>
              <a:t>                                    kojarzy </a:t>
            </a:r>
            <a:r>
              <a:rPr lang="pl-PL" sz="3600" dirty="0">
                <a:solidFill>
                  <a:prstClr val="black"/>
                </a:solidFill>
                <a:ea typeface="+mj-ea"/>
                <a:cs typeface="+mj-cs"/>
              </a:rPr>
              <a:t>wam się </a:t>
            </a:r>
            <a:r>
              <a:rPr lang="pl-PL" sz="3600" dirty="0" smtClean="0">
                <a:solidFill>
                  <a:prstClr val="black"/>
                </a:solidFill>
                <a:ea typeface="+mj-ea"/>
                <a:cs typeface="+mj-cs"/>
              </a:rPr>
              <a:t>biegun?</a:t>
            </a:r>
          </a:p>
          <a:p>
            <a:r>
              <a:rPr lang="pl-PL" sz="3600" dirty="0" smtClean="0">
                <a:solidFill>
                  <a:prstClr val="black"/>
                </a:solidFill>
                <a:ea typeface="+mj-ea"/>
                <a:cs typeface="+mj-cs"/>
              </a:rPr>
              <a:t>Co ciekawego można tam zobaczyć?</a:t>
            </a:r>
          </a:p>
          <a:p>
            <a:r>
              <a:rPr lang="pl-PL" sz="3600" dirty="0" smtClean="0">
                <a:solidFill>
                  <a:prstClr val="black"/>
                </a:solidFill>
                <a:ea typeface="+mj-ea"/>
                <a:cs typeface="+mj-cs"/>
              </a:rPr>
              <a:t>W jaki sposób można utrwalić wyprawę   i przeżycia?</a:t>
            </a:r>
          </a:p>
          <a:p>
            <a:r>
              <a:rPr lang="pl-PL" sz="3600" dirty="0" smtClean="0">
                <a:solidFill>
                  <a:prstClr val="black"/>
                </a:solidFill>
                <a:ea typeface="+mj-ea"/>
                <a:cs typeface="+mj-cs"/>
              </a:rPr>
              <a:t>Jaki jest cel wypraw?</a:t>
            </a:r>
          </a:p>
          <a:p>
            <a:r>
              <a:rPr lang="pl-PL" sz="3600" dirty="0" smtClean="0">
                <a:solidFill>
                  <a:prstClr val="black"/>
                </a:solidFill>
                <a:ea typeface="+mj-ea"/>
                <a:cs typeface="+mj-cs"/>
              </a:rPr>
              <a:t>Jak należy się ubrać?</a:t>
            </a:r>
            <a:endParaRPr lang="pl-PL" sz="36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pl-PL" sz="1200" dirty="0">
              <a:solidFill>
                <a:prstClr val="black"/>
              </a:solidFill>
            </a:endParaRPr>
          </a:p>
          <a:p>
            <a:endParaRPr lang="pl-PL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57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Odpowiedz na pytania-</a:t>
            </a:r>
            <a:r>
              <a:rPr lang="pl-PL" sz="3200" dirty="0" smtClean="0">
                <a:solidFill>
                  <a:prstClr val="black"/>
                </a:solidFill>
                <a:ea typeface="+mn-ea"/>
                <a:cs typeface="+mn-cs"/>
              </a:rPr>
              <a:t>Podręcznik  </a:t>
            </a:r>
            <a: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  <a:t>str. 28 ćw. 2</a:t>
            </a:r>
            <a:b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Którego dnia (dzień, miesiąc) wyprawy polarnicy zdobyli biegun?- </a:t>
            </a:r>
            <a:r>
              <a:rPr lang="pl-PL" sz="2000" dirty="0" smtClean="0"/>
              <a:t>znajdź cytat</a:t>
            </a:r>
          </a:p>
          <a:p>
            <a:endParaRPr lang="pl-PL" sz="2000" dirty="0" smtClean="0"/>
          </a:p>
          <a:p>
            <a:pPr lvl="0"/>
            <a:r>
              <a:rPr lang="pl-PL" dirty="0" smtClean="0"/>
              <a:t>Dlaczego polarnicy czuli się bardzo zmęczeni?</a:t>
            </a:r>
            <a:r>
              <a:rPr lang="pl-PL" sz="2000" dirty="0">
                <a:solidFill>
                  <a:prstClr val="black"/>
                </a:solidFill>
              </a:rPr>
              <a:t> znajdź </a:t>
            </a:r>
            <a:r>
              <a:rPr lang="pl-PL" sz="2000" dirty="0" smtClean="0">
                <a:solidFill>
                  <a:prstClr val="black"/>
                </a:solidFill>
              </a:rPr>
              <a:t>cytaty</a:t>
            </a:r>
            <a:endParaRPr lang="pl-PL" sz="2000" dirty="0">
              <a:solidFill>
                <a:prstClr val="black"/>
              </a:solidFill>
            </a:endParaRPr>
          </a:p>
          <a:p>
            <a:endParaRPr lang="pl-PL" dirty="0" smtClean="0"/>
          </a:p>
          <a:p>
            <a:pPr lvl="0"/>
            <a:r>
              <a:rPr lang="pl-PL" dirty="0" smtClean="0"/>
              <a:t>Ile dni trwało zdobywanie bieguna?</a:t>
            </a:r>
            <a:r>
              <a:rPr lang="pl-PL" sz="2000" dirty="0">
                <a:solidFill>
                  <a:prstClr val="black"/>
                </a:solidFill>
              </a:rPr>
              <a:t> znajdź cytat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30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Marek Kamiński…. </a:t>
            </a:r>
            <a:r>
              <a:rPr lang="pl-PL" sz="2800" dirty="0" smtClean="0"/>
              <a:t>(przeczytaj notatkę z książki)</a:t>
            </a:r>
            <a:endParaRPr lang="pl-PL" sz="2400" dirty="0"/>
          </a:p>
        </p:txBody>
      </p:sp>
      <p:pic>
        <p:nvPicPr>
          <p:cNvPr id="4" name="Symbol zastępczy zawartości 3" descr="Powiększenie obraz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81956"/>
            <a:ext cx="6667500" cy="436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5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Marek Kamiński z Jasiem Melą</a:t>
            </a:r>
            <a:endParaRPr lang="pl-PL" sz="2800" dirty="0"/>
          </a:p>
        </p:txBody>
      </p:sp>
      <p:pic>
        <p:nvPicPr>
          <p:cNvPr id="6" name="Symbol zastępczy zawartości 5" descr="Powiększenie obraz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24935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6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116" y="0"/>
            <a:ext cx="8650340" cy="1700808"/>
          </a:xfrm>
        </p:spPr>
        <p:txBody>
          <a:bodyPr>
            <a:normAutofit/>
          </a:bodyPr>
          <a:lstStyle/>
          <a:p>
            <a:r>
              <a:rPr lang="pl-PL" sz="2000" dirty="0"/>
              <a:t>W sierpniu 2002 znajomi poprosili </a:t>
            </a:r>
            <a:r>
              <a:rPr lang="pl-PL" sz="2000" dirty="0" smtClean="0"/>
              <a:t>mnie </a:t>
            </a:r>
            <a:r>
              <a:rPr lang="pl-PL" sz="2000" dirty="0"/>
              <a:t>o udostępnienie filmów podróżniczych trzynastolatkowi, który przebywał w szpitalu po porażeniu prądem. Na skutek wypadku chłopak stracił jedną rękę i nogę. Filmy miały mu pomóc przetrwać czas rehabilitacji w szpitalu. W ten sposób poznałem Jasia Melę z Malborka.</a:t>
            </a:r>
          </a:p>
        </p:txBody>
      </p:sp>
      <p:pic>
        <p:nvPicPr>
          <p:cNvPr id="4" name="Symbol zastępczy zawartości 3" descr="Powi&amp;eogon;kszenie obraz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24806"/>
            <a:ext cx="6667500" cy="447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7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Kilka </a:t>
            </a:r>
            <a:r>
              <a:rPr lang="pl-PL" sz="2000" dirty="0"/>
              <a:t>tygodni później okazało się, że chłopak potrzebuje nowoczesnej protezy, która umożliwiłaby mu normalne </a:t>
            </a:r>
            <a:r>
              <a:rPr lang="pl-PL" sz="2000" dirty="0" smtClean="0"/>
              <a:t>funkcjonowanie. Padł pomysł, by </a:t>
            </a:r>
            <a:r>
              <a:rPr lang="pl-PL" sz="2000" dirty="0"/>
              <a:t>zorganizować jakąś wyprawę z Jasiem, która ułatwiła by mu powrót do normalnej aktywności, a przy okazji może udało by się podczas niej zebrać jakieś fundusze.</a:t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4" name="Symbol zastępczy zawartości 3" descr="Powi&amp;eogon;kszenie obraz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39094"/>
            <a:ext cx="6667500" cy="444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3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992888" cy="994122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Jaś musiał przejść pod okiem </a:t>
            </a:r>
            <a:r>
              <a:rPr lang="pl-PL" sz="2000" dirty="0" smtClean="0"/>
              <a:t>specjalistów </a:t>
            </a:r>
            <a:r>
              <a:rPr lang="pl-PL" sz="2000" dirty="0"/>
              <a:t>trening fizyczny, nabrać siły i odporności. Musiał nauczyć się pływać, na wypadek, gdyby załamał się pod nim lód. Jeździć na nartach, przejść kurs angielskiego. Było mnóstwo do zrobienia. Uznaliśmy, że potrzeba na to przynajmniej dwóch lat.</a:t>
            </a:r>
          </a:p>
        </p:txBody>
      </p:sp>
      <p:pic>
        <p:nvPicPr>
          <p:cNvPr id="4" name="Symbol zastępczy zawartości 3" descr="Powi&amp;eogon;kszenie obrazka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446318" cy="496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1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17638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pl-PL" sz="2800" dirty="0" smtClean="0"/>
              <a:t>2004r-</a:t>
            </a:r>
            <a:r>
              <a:rPr lang="pl-PL" sz="2800" dirty="0">
                <a:solidFill>
                  <a:prstClr val="black"/>
                </a:solidFill>
                <a:ea typeface="+mn-ea"/>
                <a:cs typeface="+mn-cs"/>
              </a:rPr>
              <a:t>Jaś Mela został najmłodszym zdobywcą </a:t>
            </a:r>
            <a:r>
              <a:rPr lang="pl-PL" sz="2800" dirty="0" smtClean="0">
                <a:solidFill>
                  <a:prstClr val="black"/>
                </a:solidFill>
                <a:ea typeface="+mn-ea"/>
                <a:cs typeface="+mn-cs"/>
              </a:rPr>
              <a:t>Bieguna </a:t>
            </a:r>
            <a:r>
              <a:rPr lang="pl-PL" sz="2800" dirty="0">
                <a:solidFill>
                  <a:prstClr val="black"/>
                </a:solidFill>
                <a:ea typeface="+mn-ea"/>
                <a:cs typeface="+mn-cs"/>
              </a:rPr>
              <a:t>P</a:t>
            </a:r>
            <a:r>
              <a:rPr lang="pl-PL" sz="2800" dirty="0" smtClean="0">
                <a:solidFill>
                  <a:prstClr val="black"/>
                </a:solidFill>
                <a:ea typeface="+mn-ea"/>
                <a:cs typeface="+mn-cs"/>
              </a:rPr>
              <a:t>ółnocnego.</a:t>
            </a:r>
            <a:r>
              <a:rPr lang="pl-PL" sz="1100" dirty="0"/>
              <a:t> </a:t>
            </a:r>
            <a:r>
              <a:rPr lang="pl-PL" sz="2700" dirty="0"/>
              <a:t>Jest jednocześnie pierwszym </a:t>
            </a:r>
            <a:r>
              <a:rPr lang="pl-PL" sz="2700" dirty="0">
                <a:hlinkClick r:id="rId3" tooltip="Niepełnosprawność"/>
              </a:rPr>
              <a:t>niepełnosprawnym</a:t>
            </a:r>
            <a:r>
              <a:rPr lang="pl-PL" sz="2700" dirty="0"/>
              <a:t>, który dokonał takiego </a:t>
            </a:r>
            <a:r>
              <a:rPr lang="pl-PL" sz="2700" dirty="0" smtClean="0"/>
              <a:t>wyczynu.</a:t>
            </a:r>
            <a:r>
              <a:rPr lang="pl-PL" sz="1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1200" dirty="0">
                <a:solidFill>
                  <a:prstClr val="black"/>
                </a:solidFill>
                <a:ea typeface="+mn-ea"/>
                <a:cs typeface="+mn-cs"/>
              </a:rPr>
            </a:br>
            <a:endParaRPr lang="pl-PL" sz="2400" dirty="0"/>
          </a:p>
        </p:txBody>
      </p:sp>
      <p:pic>
        <p:nvPicPr>
          <p:cNvPr id="4" name="Symbol zastępczy zawartości 3" descr="Powiększenie obrazka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6"/>
            <a:ext cx="8352928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9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Zapisz temat lekcji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Ułóż notatkę, pomogą ci następujące pytania -(karteczki)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9774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9006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361459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4400" dirty="0">
                <a:ea typeface="Calibri"/>
                <a:cs typeface="Times New Roman"/>
              </a:rPr>
              <a:t>W kwietniu na Biegun Północny wyruszyli polarnicy. Wśród nich był znany polski podróżnik Marek Kamiński. Ich wyprawa trwała 72 dni. Swoje wrażenia  zapisywali w dzienniku</a:t>
            </a:r>
            <a:r>
              <a:rPr lang="pl-PL" dirty="0">
                <a:ea typeface="Calibri"/>
                <a:cs typeface="Times New Roman"/>
              </a:rPr>
              <a:t>.</a:t>
            </a:r>
            <a:endParaRPr lang="pl-PL" sz="1200" dirty="0">
              <a:ea typeface="Calibri"/>
              <a:cs typeface="Times New Roman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6757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Samoocena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518457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1.Co zapamiętałeś z lekcji?</a:t>
            </a:r>
          </a:p>
          <a:p>
            <a:pPr marL="0" indent="0">
              <a:buNone/>
            </a:pPr>
            <a:r>
              <a:rPr lang="pl-PL" dirty="0" smtClean="0"/>
              <a:t>-Co ci się najbardziej podobało?</a:t>
            </a:r>
          </a:p>
          <a:p>
            <a:pPr marL="0" indent="0">
              <a:buNone/>
            </a:pPr>
            <a:r>
              <a:rPr lang="pl-PL" dirty="0" smtClean="0"/>
              <a:t>3.Jakim znaczkiem oceniłbyś siebie po tej lekcji?</a:t>
            </a:r>
          </a:p>
          <a:p>
            <a:pPr marL="0" indent="0">
              <a:buNone/>
            </a:pPr>
            <a:endParaRPr lang="pl-PL" sz="1400" dirty="0"/>
          </a:p>
        </p:txBody>
      </p:sp>
      <p:pic>
        <p:nvPicPr>
          <p:cNvPr id="1030" name="Picture 6" descr="http://t0.gstatic.com/images?q=tbn:ANd9GcTQjGn79ECnaLvxd7F-m74v03QITYdUK9x56MrCIw13ahRjoM4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511256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8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78098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l-PL" sz="2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800" dirty="0" smtClean="0">
                <a:solidFill>
                  <a:prstClr val="black"/>
                </a:solidFill>
                <a:ea typeface="+mn-ea"/>
                <a:cs typeface="+mn-cs"/>
              </a:rPr>
              <a:t>Jak się ubrać na taką wyprawę?</a:t>
            </a:r>
            <a:r>
              <a:rPr lang="pl-PL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2800" dirty="0" smtClean="0"/>
              <a:t>Na szczęście współcześnie przed odmrożeniem  skutecznie chroni nowoczesny sprzęt – </a:t>
            </a:r>
            <a:r>
              <a:rPr lang="pl-PL" sz="2800" b="1" dirty="0" smtClean="0"/>
              <a:t>buty</a:t>
            </a:r>
            <a:r>
              <a:rPr lang="pl-PL" sz="2800" dirty="0" smtClean="0"/>
              <a:t>(dobrze chronią przed mrozem, dodatkowo specjalne wkłady rozgrzewające pomagają w krytycznych chwilach utrzymać odpowiednią temperaturę), </a:t>
            </a:r>
            <a:r>
              <a:rPr lang="pl-PL" sz="2800" b="1" dirty="0" smtClean="0"/>
              <a:t>odzież, rękawice</a:t>
            </a:r>
            <a:r>
              <a:rPr lang="pl-PL" sz="2800" b="1" dirty="0" smtClean="0">
                <a:solidFill>
                  <a:prstClr val="black"/>
                </a:solidFill>
              </a:rPr>
              <a:t> </a:t>
            </a:r>
            <a:r>
              <a:rPr lang="pl-PL" sz="2800" dirty="0" smtClean="0">
                <a:solidFill>
                  <a:prstClr val="black"/>
                </a:solidFill>
              </a:rPr>
              <a:t>(kilka par, od najgrubszych, puchowych, do cienkich)</a:t>
            </a:r>
            <a:r>
              <a:rPr lang="pl-PL" sz="2800" dirty="0" smtClean="0"/>
              <a:t>, </a:t>
            </a:r>
            <a:r>
              <a:rPr lang="pl-PL" sz="2800" b="1" dirty="0" smtClean="0"/>
              <a:t>specjalne maski i gogle</a:t>
            </a:r>
            <a:r>
              <a:rPr lang="pl-PL" sz="2800" dirty="0" smtClean="0"/>
              <a:t>, </a:t>
            </a:r>
            <a:r>
              <a:rPr lang="pl-PL" sz="2800" b="1" dirty="0" smtClean="0"/>
              <a:t>okulary przeciwsłoneczne </a:t>
            </a:r>
            <a:r>
              <a:rPr lang="pl-PL" sz="2800" dirty="0" smtClean="0"/>
              <a:t>chroniące przed słońcem i niebezpieczeństwem ślepoty śnieżnej), zestaw </a:t>
            </a:r>
            <a:r>
              <a:rPr lang="pl-PL" sz="2800" b="1" dirty="0" smtClean="0"/>
              <a:t>czapek</a:t>
            </a:r>
            <a:r>
              <a:rPr lang="pl-PL" sz="2800" dirty="0" smtClean="0"/>
              <a:t> cienkich i grubych.                     Naturalny puch gęsi jest podstawowym składnikiem zestawu </a:t>
            </a:r>
            <a:r>
              <a:rPr lang="pl-PL" sz="2800" b="1" dirty="0" smtClean="0"/>
              <a:t>kurtek i spodni </a:t>
            </a:r>
            <a:r>
              <a:rPr lang="pl-PL" sz="2800" dirty="0" smtClean="0"/>
              <a:t>na zimne dni oraz śpiwora.</a:t>
            </a:r>
          </a:p>
          <a:p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7254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Koniec</a:t>
            </a:r>
            <a:endParaRPr lang="pl-PL" dirty="0"/>
          </a:p>
        </p:txBody>
      </p:sp>
      <p:pic>
        <p:nvPicPr>
          <p:cNvPr id="4" name="Symbol zastępczy zawartości 3" descr="https://encrypted-tbn3.gstatic.com/images?q=tbn:ANd9GcTTYcxtkl2ShE3pGzvEffOLMNM1YER_e_7xEXzSvLqUKF-URdaA4A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1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>
                <a:solidFill>
                  <a:prstClr val="black"/>
                </a:solidFill>
                <a:ea typeface="+mn-ea"/>
                <a:cs typeface="+mn-cs"/>
              </a:rPr>
              <a:t>Ekwipunek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raki</a:t>
            </a:r>
            <a:r>
              <a:rPr lang="pl-PL" dirty="0"/>
              <a:t>, liny, uprząż, zestaw </a:t>
            </a:r>
            <a:r>
              <a:rPr lang="pl-PL" dirty="0" smtClean="0"/>
              <a:t>karabinków, czekan</a:t>
            </a:r>
            <a:r>
              <a:rPr lang="pl-PL" dirty="0"/>
              <a:t>, kije trekkingowe, dwie karimaty, naczynia do jedzenia i picia, pojemnik na wodę i </a:t>
            </a:r>
            <a:r>
              <a:rPr lang="pl-PL" dirty="0" smtClean="0"/>
              <a:t>termos</a:t>
            </a:r>
          </a:p>
          <a:p>
            <a:r>
              <a:rPr lang="pl-PL" dirty="0"/>
              <a:t>apteczka </a:t>
            </a:r>
            <a:r>
              <a:rPr lang="pl-PL" dirty="0" smtClean="0"/>
              <a:t>podręczna, jedzenie</a:t>
            </a:r>
          </a:p>
          <a:p>
            <a:r>
              <a:rPr lang="pl-PL" dirty="0"/>
              <a:t>n</a:t>
            </a:r>
            <a:r>
              <a:rPr lang="pl-PL" dirty="0" smtClean="0"/>
              <a:t>arty, </a:t>
            </a:r>
            <a:r>
              <a:rPr lang="pl-PL" sz="3500" dirty="0" smtClean="0"/>
              <a:t>sanie do przewożenia </a:t>
            </a:r>
            <a:r>
              <a:rPr lang="pl-PL" sz="3500" dirty="0" smtClean="0"/>
              <a:t>sprzętu-</a:t>
            </a:r>
            <a:r>
              <a:rPr lang="pl-PL" sz="3500" dirty="0" smtClean="0">
                <a:solidFill>
                  <a:prstClr val="black"/>
                </a:solidFill>
                <a:ea typeface="+mj-ea"/>
                <a:cs typeface="+mj-cs"/>
              </a:rPr>
              <a:t> pulki</a:t>
            </a:r>
            <a:endParaRPr lang="pl-PL" sz="3500" dirty="0" smtClean="0"/>
          </a:p>
          <a:p>
            <a:r>
              <a:rPr lang="pl-PL" dirty="0"/>
              <a:t>n</a:t>
            </a:r>
            <a:r>
              <a:rPr lang="pl-PL" dirty="0" smtClean="0"/>
              <a:t>amiot, śpiwór, łopata do śniegu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C00000"/>
                </a:solidFill>
              </a:rPr>
              <a:t>Ciekawostka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Wyprawa na biegun północny kosztuje ponad              70 000zł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2099" y="223620"/>
            <a:ext cx="8435280" cy="1282154"/>
          </a:xfrm>
        </p:spPr>
        <p:txBody>
          <a:bodyPr>
            <a:normAutofit/>
          </a:bodyPr>
          <a:lstStyle/>
          <a:p>
            <a:pPr algn="l"/>
            <a:r>
              <a:rPr lang="pl-PL" sz="2400" dirty="0">
                <a:solidFill>
                  <a:prstClr val="black"/>
                </a:solidFill>
              </a:rPr>
              <a:t>pulki-sanie transportowe </a:t>
            </a:r>
            <a:r>
              <a:rPr lang="pl-PL" sz="2400" dirty="0" smtClean="0">
                <a:solidFill>
                  <a:prstClr val="black"/>
                </a:solidFill>
              </a:rPr>
              <a:t>    </a:t>
            </a:r>
            <a:r>
              <a:rPr lang="pl-PL" sz="2400" dirty="0" smtClean="0"/>
              <a:t>czekan             kije</a:t>
            </a:r>
            <a:r>
              <a:rPr lang="pl-PL" sz="2400" dirty="0" smtClean="0">
                <a:solidFill>
                  <a:prstClr val="black"/>
                </a:solidFill>
                <a:ea typeface="+mn-ea"/>
                <a:cs typeface="+mn-cs"/>
              </a:rPr>
              <a:t> trekkingowe</a:t>
            </a:r>
            <a:endParaRPr lang="pl-PL" sz="2400" dirty="0"/>
          </a:p>
        </p:txBody>
      </p:sp>
      <p:pic>
        <p:nvPicPr>
          <p:cNvPr id="5" name="Obraz 4" descr="https://encrypted-tbn1.gstatic.com/images?q=tbn:ANd9GcQH0yU1aVb7XVXGuFToilz62MhQp7EDUJlqA7qL00BpEH_kpfGeQ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187642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Kije Nordic Walking Nils NW 60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69926"/>
            <a:ext cx="2667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anie transportowe zimowe pulki sled sanki kul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3469543" cy="26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1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/>
              <a:t/>
            </a:r>
            <a:br>
              <a:rPr lang="pl-PL" sz="7200" dirty="0" smtClean="0"/>
            </a:br>
            <a:r>
              <a:rPr lang="pl-PL" sz="7200" dirty="0"/>
              <a:t/>
            </a:r>
            <a:br>
              <a:rPr lang="pl-PL" sz="7200" dirty="0"/>
            </a:br>
            <a:r>
              <a:rPr lang="pl-PL" sz="7200" dirty="0" smtClean="0"/>
              <a:t/>
            </a:r>
            <a:br>
              <a:rPr lang="pl-PL" sz="7200" dirty="0" smtClean="0"/>
            </a:br>
            <a:r>
              <a:rPr lang="pl-PL" sz="7200" dirty="0"/>
              <a:t/>
            </a:r>
            <a:br>
              <a:rPr lang="pl-PL" sz="7200" dirty="0"/>
            </a:br>
            <a:r>
              <a:rPr lang="pl-PL" sz="7200" dirty="0" smtClean="0"/>
              <a:t>Co to jest biegun?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02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71033"/>
            <a:ext cx="8229600" cy="227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upload.wikimedia.org/wikipedia/commons/thumb/b/b8/Pokrywa_lodowa_1999.jpg/350px-Pokrywa_lodowa_19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912"/>
            <a:ext cx="9248928" cy="69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pl-PL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1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1200" dirty="0">
                <a:solidFill>
                  <a:prstClr val="black"/>
                </a:solidFill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Biegun Północny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zwany Arktyką to  najbardziej wysunięty na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 tooltip="Północ"/>
              </a:rPr>
              <a:t>północ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punkt na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 tooltip="Ziemia"/>
              </a:rPr>
              <a:t>Ziemi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nie ma tam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 tooltip="Ląd"/>
              </a:rPr>
              <a:t>lądu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a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6" tooltip="Ocean"/>
              </a:rPr>
              <a:t>ocean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pokryty jest czapą lodową ( patrz globus). </a:t>
            </a:r>
            <a:r>
              <a:rPr lang="pl-PL" sz="4400" dirty="0" smtClean="0"/>
              <a:t>Zimą przeciętna </a:t>
            </a:r>
            <a:r>
              <a:rPr lang="pl-PL" sz="4400" i="1" dirty="0" smtClean="0"/>
              <a:t>temperatura</a:t>
            </a:r>
            <a:r>
              <a:rPr lang="pl-PL" sz="4400" dirty="0" smtClean="0"/>
              <a:t> wynosi    </a:t>
            </a:r>
            <a:r>
              <a:rPr lang="pl-PL" sz="4400" dirty="0" smtClean="0">
                <a:solidFill>
                  <a:srgbClr val="FF0000"/>
                </a:solidFill>
              </a:rPr>
              <a:t>-40stopni C.</a:t>
            </a:r>
            <a:endParaRPr lang="pl-PL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223224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700" dirty="0">
                <a:solidFill>
                  <a:prstClr val="black"/>
                </a:solidFill>
                <a:ea typeface="+mn-ea"/>
                <a:cs typeface="+mn-cs"/>
              </a:rPr>
            </a:b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rmAutofit/>
          </a:bodyPr>
          <a:lstStyle/>
          <a:p>
            <a:endParaRPr lang="pl-PL" sz="2800" dirty="0" smtClean="0"/>
          </a:p>
          <a:p>
            <a:endParaRPr lang="pl-PL" sz="2800" dirty="0" smtClean="0"/>
          </a:p>
          <a:p>
            <a:pPr marL="0" indent="0">
              <a:buNone/>
            </a:pPr>
            <a:r>
              <a:rPr lang="pl-PL" sz="1800" dirty="0">
                <a:solidFill>
                  <a:prstClr val="black"/>
                </a:solidFill>
                <a:ea typeface="+mj-ea"/>
                <a:cs typeface="+mj-cs"/>
              </a:rPr>
              <a:t>Podręcznik s. 27</a:t>
            </a:r>
            <a:endParaRPr lang="pl-PL" sz="2800" dirty="0"/>
          </a:p>
          <a:p>
            <a:r>
              <a:rPr lang="pl-PL" sz="2800" dirty="0" smtClean="0"/>
              <a:t>Zasnute niebo- zachmurzone niebo</a:t>
            </a:r>
          </a:p>
          <a:p>
            <a:r>
              <a:rPr lang="pl-PL" sz="2800" dirty="0" smtClean="0"/>
              <a:t>GPS-( czytaj </a:t>
            </a:r>
            <a:r>
              <a:rPr lang="pl-PL" sz="2800" dirty="0" err="1" smtClean="0"/>
              <a:t>dżi</a:t>
            </a:r>
            <a:r>
              <a:rPr lang="pl-PL" sz="2800" dirty="0" smtClean="0"/>
              <a:t> pi es) system nawigacji satelitarnej, służy do określania własnego położenia i wyznaczania dalszej drogi za pomocą fal radiowych.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286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799</Words>
  <Application>Microsoft Office PowerPoint</Application>
  <PresentationFormat>Pokaz na ekranie (4:3)</PresentationFormat>
  <Paragraphs>70</Paragraphs>
  <Slides>30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 Podróże polarników</vt:lpstr>
      <vt:lpstr>Wyobraźcie sobie swoją wyprawę na Biegun Północny.</vt:lpstr>
      <vt:lpstr> Jak się ubrać na taką wyprawę? </vt:lpstr>
      <vt:lpstr>Ekwipunek</vt:lpstr>
      <vt:lpstr>pulki-sanie transportowe     czekan             kije trekkingowe</vt:lpstr>
      <vt:lpstr>    Co to jest biegun?</vt:lpstr>
      <vt:lpstr>Prezentacja programu PowerPoint</vt:lpstr>
      <vt:lpstr>  </vt:lpstr>
      <vt:lpstr> </vt:lpstr>
      <vt:lpstr>71. dzień, 22.05.1995r. Jest czwarta rano, kiedy piszę te słowa. Dziś pójdę na Biegun. Nie śpię dużo tej nocy, budzę się, słucham, co z wiatrem, patrzę, wyławiam wszelkie dźwięki, starając się całym ciałem przeniknąć, co dzieje się na zewnątrz. </vt:lpstr>
      <vt:lpstr>W nocy był silny wiatr, szarpał namiotem, miotło śniegiem. Potem padał śnieg, wiatr ucichł.                  I teraz właśnie wyszło słońce, mam wrażenie, że pierwszy raz od wielu dni. Cudownie, widzę cień na namiocie, słoneczko pokazało się dla nas, pozdrawia nasze dochodzenie do Bieguna…</vt:lpstr>
      <vt:lpstr>Rano zbieramy się powoli bez pośpiechu. Siadam na chwilę na sankach i patrzę na południe, na drogę, która jest już za nami. (…) Słońce się chowa za chmurami, niebo zasnute.</vt:lpstr>
      <vt:lpstr>W oddali widoczna szeroka szczelina, potem druga i trzecia, obchodzimy je, ale trzeba iść na wschód spory kawałek. Co będzie dalej?(…) Już po północy, idziemy, aż dojdziemy. </vt:lpstr>
      <vt:lpstr>Dużo szczelin, otwartej wody, świeże pęknięcia. Nieraz mam wrażenie, że przechodzimy po wodzie, nie wiem , jak się udaje (…) Być już tam.</vt:lpstr>
      <vt:lpstr> Kiedy patrzę na ten krajobraz, czuję potworne zmęczenie i w głowie jedna myśl: dojść dzisiaj. Dochodzimy coraz bliżej. Wojtek idzie z GPS z tyłu i bada na bieżąco pozycję. Już jesteśmy blisko:1 km, 800 m, 700 m,500 m. Chodzimy w kółko, szukamy Bieguna. W końcu o drugiej w nocy we wtorek 23 maja dochodzimy do tego miejsca. Jesteśmy 100 m od Bieguna. Odpinamy sanki</vt:lpstr>
      <vt:lpstr>Jesteśmy zmęczeni, przez godzinę jeszcze szukamy Bieguna.(…)Zabawnie  to wygląda, jak dwóch facetów chodzi w kółko, jeden trzyma przed sobą kompas, drugi GPS i szukają czegoś .Nie ma czasu na żadne refleksje …</vt:lpstr>
      <vt:lpstr>(…) rozbijamy namiot, dokładnie na Biegunie, przez nas przechodzi oś Ziemi. Gotujemy posiłek. Ciężki dzień, zmęczeni jesteśmy do nieprzytomności. Ciężar spada, czuję ogromną ulgę, ale nie dociera do mnie,…</vt:lpstr>
      <vt:lpstr>…że jestem na Biegunie.</vt:lpstr>
      <vt:lpstr>72. dzień</vt:lpstr>
      <vt:lpstr> Odpowiedz na pytania-Podręcznik  str. 28 ćw. 2 </vt:lpstr>
      <vt:lpstr>Marek Kamiński…. (przeczytaj notatkę z książki)</vt:lpstr>
      <vt:lpstr>Marek Kamiński z Jasiem Melą</vt:lpstr>
      <vt:lpstr>W sierpniu 2002 znajomi poprosili mnie o udostępnienie filmów podróżniczych trzynastolatkowi, który przebywał w szpitalu po porażeniu prądem. Na skutek wypadku chłopak stracił jedną rękę i nogę. Filmy miały mu pomóc przetrwać czas rehabilitacji w szpitalu. W ten sposób poznałem Jasia Melę z Malborka.</vt:lpstr>
      <vt:lpstr>   Kilka tygodni później okazało się, że chłopak potrzebuje nowoczesnej protezy, która umożliwiłaby mu normalne funkcjonowanie. Padł pomysł, by zorganizować jakąś wyprawę z Jasiem, która ułatwiła by mu powrót do normalnej aktywności, a przy okazji może udało by się podczas niej zebrać jakieś fundusze.   </vt:lpstr>
      <vt:lpstr>Jaś musiał przejść pod okiem specjalistów trening fizyczny, nabrać siły i odporności. Musiał nauczyć się pływać, na wypadek, gdyby załamał się pod nim lód. Jeździć na nartach, przejść kurs angielskiego. Było mnóstwo do zrobienia. Uznaliśmy, że potrzeba na to przynajmniej dwóch lat.</vt:lpstr>
      <vt:lpstr>2004r-Jaś Mela został najmłodszym zdobywcą Bieguna Północnego. Jest jednocześnie pierwszym niepełnosprawnym, który dokonał takiego wyczynu. </vt:lpstr>
      <vt:lpstr>Zapisz temat lekcji </vt:lpstr>
      <vt:lpstr>Prezentacja programu PowerPoint</vt:lpstr>
      <vt:lpstr>Samoocena</vt:lpstr>
      <vt:lpstr>Koniec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Biegun Północny- Arktyka</dc:title>
  <dc:creator>Kowalski Ryszard</dc:creator>
  <cp:lastModifiedBy>Kowalski Ryszard</cp:lastModifiedBy>
  <cp:revision>134</cp:revision>
  <dcterms:created xsi:type="dcterms:W3CDTF">2013-02-06T15:21:24Z</dcterms:created>
  <dcterms:modified xsi:type="dcterms:W3CDTF">2013-02-20T08:28:45Z</dcterms:modified>
</cp:coreProperties>
</file>