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62" r:id="rId3"/>
    <p:sldId id="293" r:id="rId4"/>
    <p:sldId id="263" r:id="rId5"/>
    <p:sldId id="265" r:id="rId6"/>
    <p:sldId id="266" r:id="rId7"/>
    <p:sldId id="267" r:id="rId8"/>
    <p:sldId id="269" r:id="rId9"/>
    <p:sldId id="272" r:id="rId10"/>
    <p:sldId id="268" r:id="rId11"/>
    <p:sldId id="273" r:id="rId12"/>
    <p:sldId id="259" r:id="rId13"/>
    <p:sldId id="274" r:id="rId14"/>
    <p:sldId id="257" r:id="rId15"/>
    <p:sldId id="275" r:id="rId16"/>
    <p:sldId id="282" r:id="rId17"/>
    <p:sldId id="283" r:id="rId18"/>
    <p:sldId id="276" r:id="rId19"/>
    <p:sldId id="270" r:id="rId20"/>
    <p:sldId id="294" r:id="rId21"/>
    <p:sldId id="277" r:id="rId22"/>
    <p:sldId id="271" r:id="rId23"/>
    <p:sldId id="278" r:id="rId24"/>
    <p:sldId id="279" r:id="rId25"/>
    <p:sldId id="280" r:id="rId26"/>
    <p:sldId id="296" r:id="rId27"/>
    <p:sldId id="295" r:id="rId28"/>
    <p:sldId id="281" r:id="rId29"/>
    <p:sldId id="284" r:id="rId30"/>
    <p:sldId id="260" r:id="rId31"/>
    <p:sldId id="285" r:id="rId32"/>
    <p:sldId id="286" r:id="rId33"/>
    <p:sldId id="287" r:id="rId34"/>
    <p:sldId id="297" r:id="rId35"/>
    <p:sldId id="288" r:id="rId36"/>
    <p:sldId id="289" r:id="rId37"/>
    <p:sldId id="290" r:id="rId38"/>
    <p:sldId id="291" r:id="rId39"/>
    <p:sldId id="300" r:id="rId40"/>
    <p:sldId id="292" r:id="rId41"/>
    <p:sldId id="298" r:id="rId42"/>
    <p:sldId id="299" r:id="rId4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69" autoAdjust="0"/>
    <p:restoredTop sz="94675" autoAdjust="0"/>
  </p:normalViewPr>
  <p:slideViewPr>
    <p:cSldViewPr>
      <p:cViewPr varScale="1">
        <p:scale>
          <a:sx n="70" d="100"/>
          <a:sy n="70" d="100"/>
        </p:scale>
        <p:origin x="-124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DDE01-6614-4EFF-847E-0B548286FEAC}" type="datetimeFigureOut">
              <a:rPr lang="pl-PL" smtClean="0"/>
              <a:pPr/>
              <a:t>2013-03-05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00F52-FBB2-4C3D-BD66-03FDA7D8F37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2189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00F52-FBB2-4C3D-BD66-03FDA7D8F375}" type="slidenum">
              <a:rPr lang="pl-PL" smtClean="0"/>
              <a:pPr/>
              <a:t>2</a:t>
            </a:fld>
            <a:endParaRPr 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D1CB-E4B3-4DEC-9675-2A3F413EA188}" type="datetimeFigureOut">
              <a:rPr lang="pl-PL" smtClean="0"/>
              <a:pPr/>
              <a:t>2013-03-05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051C-AD8F-41C6-AD4A-010E9E305A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D1CB-E4B3-4DEC-9675-2A3F413EA188}" type="datetimeFigureOut">
              <a:rPr lang="pl-PL" smtClean="0"/>
              <a:pPr/>
              <a:t>2013-03-05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051C-AD8F-41C6-AD4A-010E9E305A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D1CB-E4B3-4DEC-9675-2A3F413EA188}" type="datetimeFigureOut">
              <a:rPr lang="pl-PL" smtClean="0"/>
              <a:pPr/>
              <a:t>2013-03-05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051C-AD8F-41C6-AD4A-010E9E305A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D1CB-E4B3-4DEC-9675-2A3F413EA188}" type="datetimeFigureOut">
              <a:rPr lang="pl-PL" smtClean="0"/>
              <a:pPr/>
              <a:t>2013-03-05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051C-AD8F-41C6-AD4A-010E9E305A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D1CB-E4B3-4DEC-9675-2A3F413EA188}" type="datetimeFigureOut">
              <a:rPr lang="pl-PL" smtClean="0"/>
              <a:pPr/>
              <a:t>2013-03-05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051C-AD8F-41C6-AD4A-010E9E305A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D1CB-E4B3-4DEC-9675-2A3F413EA188}" type="datetimeFigureOut">
              <a:rPr lang="pl-PL" smtClean="0"/>
              <a:pPr/>
              <a:t>2013-03-05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051C-AD8F-41C6-AD4A-010E9E305A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D1CB-E4B3-4DEC-9675-2A3F413EA188}" type="datetimeFigureOut">
              <a:rPr lang="pl-PL" smtClean="0"/>
              <a:pPr/>
              <a:t>2013-03-05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051C-AD8F-41C6-AD4A-010E9E305A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D1CB-E4B3-4DEC-9675-2A3F413EA188}" type="datetimeFigureOut">
              <a:rPr lang="pl-PL" smtClean="0"/>
              <a:pPr/>
              <a:t>2013-03-05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051C-AD8F-41C6-AD4A-010E9E305A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D1CB-E4B3-4DEC-9675-2A3F413EA188}" type="datetimeFigureOut">
              <a:rPr lang="pl-PL" smtClean="0"/>
              <a:pPr/>
              <a:t>2013-03-05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051C-AD8F-41C6-AD4A-010E9E305A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D1CB-E4B3-4DEC-9675-2A3F413EA188}" type="datetimeFigureOut">
              <a:rPr lang="pl-PL" smtClean="0"/>
              <a:pPr/>
              <a:t>2013-03-05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051C-AD8F-41C6-AD4A-010E9E305A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D1CB-E4B3-4DEC-9675-2A3F413EA188}" type="datetimeFigureOut">
              <a:rPr lang="pl-PL" smtClean="0"/>
              <a:pPr/>
              <a:t>2013-03-05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051C-AD8F-41C6-AD4A-010E9E305A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D1CB-E4B3-4DEC-9675-2A3F413EA188}" type="datetimeFigureOut">
              <a:rPr lang="pl-PL" smtClean="0"/>
              <a:pPr/>
              <a:t>2013-03-05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7051C-AD8F-41C6-AD4A-010E9E305A1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2428860" y="2285992"/>
            <a:ext cx="457203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Poznajemy Fryderyka Chopina</a:t>
            </a:r>
            <a:endParaRPr lang="pl-PL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4429132"/>
            <a:ext cx="8229600" cy="1785950"/>
          </a:xfrm>
          <a:solidFill>
            <a:schemeClr val="bg1"/>
          </a:solidFill>
          <a:ln>
            <a:solidFill>
              <a:schemeClr val="bg2"/>
            </a:solidFill>
          </a:ln>
        </p:spPr>
        <p:txBody>
          <a:bodyPr>
            <a:normAutofit fontScale="90000"/>
          </a:bodyPr>
          <a:lstStyle/>
          <a:p>
            <a:r>
              <a:rPr lang="pl-PL" dirty="0" smtClean="0"/>
              <a:t>To dworek </a:t>
            </a:r>
            <a:r>
              <a:rPr lang="pl-PL" dirty="0" smtClean="0"/>
              <a:t>w, którym </a:t>
            </a:r>
            <a:r>
              <a:rPr lang="pl-PL" dirty="0" smtClean="0"/>
              <a:t>mieszkał Fryderyk przez pierwsze miesiące swojego życia.</a:t>
            </a:r>
            <a:endParaRPr lang="pl-PL" dirty="0"/>
          </a:p>
        </p:txBody>
      </p:sp>
      <p:pic>
        <p:nvPicPr>
          <p:cNvPr id="2050" name="Picture 2" descr="C:\Documents and Settings\User\Pulpit\Gaba\Opowiastki Gaby\zelazowa_wola_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8143932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 W 1806 roku Mikołaj Chopin poślubił </a:t>
            </a:r>
            <a:r>
              <a:rPr lang="pl-PL" dirty="0" smtClean="0">
                <a:solidFill>
                  <a:srgbClr val="7030A0"/>
                </a:solidFill>
              </a:rPr>
              <a:t>Teklę Justynę Krzyżanowską</a:t>
            </a:r>
            <a:r>
              <a:rPr lang="pl-PL" dirty="0" smtClean="0"/>
              <a:t>, zarządzającą gospodarstwem Skarbków w Żelazowej Woli.  Z czwórki ich dzieci (trzy córki: Ludwika, Izabela, Emilia i jeden syn) Fryderyk był drugi z kolei. Kilka miesięcy po narodzinach Fryderyka cała rodzina przeniosła się do Warszawy.</a:t>
            </a:r>
            <a:endParaRPr lang="pl-PL" dirty="0"/>
          </a:p>
        </p:txBody>
      </p:sp>
      <p:pic>
        <p:nvPicPr>
          <p:cNvPr id="3075" name="Picture 3" descr="C:\Documents and Settings\User\Ustawienia lokalne\Temporary Internet Files\Content.IE5\0U5OI0KI\MC900411566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643446"/>
            <a:ext cx="1781175" cy="180657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00166" y="571480"/>
            <a:ext cx="5929354" cy="1000124"/>
          </a:xfrm>
        </p:spPr>
        <p:txBody>
          <a:bodyPr/>
          <a:lstStyle/>
          <a:p>
            <a:r>
              <a:rPr lang="pl-PL" dirty="0" smtClean="0"/>
              <a:t>Rodzice </a:t>
            </a:r>
            <a:endParaRPr lang="pl-PL" dirty="0"/>
          </a:p>
        </p:txBody>
      </p:sp>
      <p:pic>
        <p:nvPicPr>
          <p:cNvPr id="1027" name="Picture 3" descr="C:\Documents and Settings\User\Pulpit\Gaba\1 images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285992"/>
            <a:ext cx="2428892" cy="2857520"/>
          </a:xfrm>
          <a:prstGeom prst="rect">
            <a:avLst/>
          </a:prstGeom>
          <a:noFill/>
        </p:spPr>
      </p:pic>
      <p:pic>
        <p:nvPicPr>
          <p:cNvPr id="1028" name="Picture 4" descr="C:\Documents and Settings\User\Pulpit\Gaba\Opowiastki Gaby\ima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214554"/>
            <a:ext cx="3286148" cy="2643206"/>
          </a:xfrm>
          <a:prstGeom prst="rect">
            <a:avLst/>
          </a:prstGeom>
          <a:noFill/>
        </p:spPr>
      </p:pic>
      <p:sp>
        <p:nvSpPr>
          <p:cNvPr id="13" name="Prostokąt 12"/>
          <p:cNvSpPr/>
          <p:nvPr/>
        </p:nvSpPr>
        <p:spPr>
          <a:xfrm>
            <a:off x="0" y="5429264"/>
            <a:ext cx="494840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Ojciec - Mikołaj Chopin</a:t>
            </a:r>
            <a:endParaRPr lang="pl-PL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4643439" y="5429264"/>
            <a:ext cx="421484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Matka- Tekla Chopin (Krzyżanowska)</a:t>
            </a:r>
            <a:endParaRPr lang="pl-PL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Algerian" pitchFamily="82" charset="0"/>
              </a:rPr>
              <a:t>Rodzeństwo Fryderyka</a:t>
            </a:r>
            <a:endParaRPr lang="pl-PL" dirty="0">
              <a:latin typeface="Algerian" pitchFamily="82" charset="0"/>
            </a:endParaRPr>
          </a:p>
        </p:txBody>
      </p:sp>
      <p:pic>
        <p:nvPicPr>
          <p:cNvPr id="4" name="Picture 2" descr="C:\Documents and Settings\User\Pulpit\chopin\Izabela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1857375" cy="2466975"/>
          </a:xfrm>
          <a:prstGeom prst="rect">
            <a:avLst/>
          </a:prstGeom>
          <a:noFill/>
        </p:spPr>
      </p:pic>
      <p:pic>
        <p:nvPicPr>
          <p:cNvPr id="5" name="Picture 3" descr="C:\Documents and Settings\User\Pulpit\chopin\Emil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429000"/>
            <a:ext cx="1852613" cy="2438400"/>
          </a:xfrm>
          <a:prstGeom prst="rect">
            <a:avLst/>
          </a:prstGeom>
          <a:noFill/>
        </p:spPr>
      </p:pic>
      <p:pic>
        <p:nvPicPr>
          <p:cNvPr id="6" name="Picture 6" descr="C:\Documents and Settings\User\Pulpit\Gaba\Opowiastki Gaby\siostra chopina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714488"/>
            <a:ext cx="2286016" cy="2571768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1071538" y="4572008"/>
            <a:ext cx="131824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Izabela </a:t>
            </a:r>
            <a:endParaRPr lang="pl-PL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714744" y="6072206"/>
            <a:ext cx="1857387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Emilia</a:t>
            </a:r>
            <a:endParaRPr lang="pl-PL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6715140" y="4429132"/>
            <a:ext cx="1424236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Ludwika</a:t>
            </a:r>
            <a:endParaRPr lang="pl-PL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Rysunek - frederic, chopin, &#10;statua. fotosearch &#10;- szukaj kliparty, &#10;ilustracje plakaty, &#10;szkice, wektorowe &#10;obrazy graficzne &#10;e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714348" y="785794"/>
            <a:ext cx="77153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/>
              <a:t>Muzyczny talent Fryderyka objawił się niezwykle wcześnie, porównywano go z dziecięcym geniuszem Mozarta. Mając </a:t>
            </a:r>
            <a:r>
              <a:rPr lang="pl-PL" dirty="0" smtClean="0">
                <a:solidFill>
                  <a:srgbClr val="FF0000"/>
                </a:solidFill>
              </a:rPr>
              <a:t>7 lat </a:t>
            </a:r>
            <a:r>
              <a:rPr lang="pl-PL" dirty="0" smtClean="0"/>
              <a:t>był już autorem dwóch polonezów (</a:t>
            </a:r>
            <a:r>
              <a:rPr lang="pl-PL" i="1" dirty="0" smtClean="0"/>
              <a:t>g-moll</a:t>
            </a:r>
            <a:r>
              <a:rPr lang="pl-PL" dirty="0" smtClean="0"/>
              <a:t> i </a:t>
            </a:r>
            <a:r>
              <a:rPr lang="pl-PL" i="1" dirty="0" smtClean="0"/>
              <a:t>B-dur</a:t>
            </a:r>
            <a:r>
              <a:rPr lang="pl-PL" dirty="0" smtClean="0"/>
              <a:t>). O cudownym dziecku pisały warszawskie gazety, "mały </a:t>
            </a:r>
            <a:r>
              <a:rPr lang="pl-PL" dirty="0" smtClean="0"/>
              <a:t>Chopinek</a:t>
            </a:r>
            <a:r>
              <a:rPr lang="pl-PL" dirty="0" smtClean="0"/>
              <a:t>" był ozdobą i atrakcją przyjęć w arystokratycznych salonach stolicy. Pierwszych profesjonalnych lekcji gry na fortepianie udzielał mu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  <a:t>Wojciech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  <a:t>Żywny. </a:t>
            </a:r>
            <a:r>
              <a:rPr lang="pl-PL" dirty="0" smtClean="0"/>
              <a:t>Lekcje </a:t>
            </a:r>
            <a:r>
              <a:rPr lang="pl-PL" dirty="0" smtClean="0"/>
              <a:t>te trwały od 1816 do 1822 roku, do momentu, w którym Żywny nie był już w stanie niczego więcej nauczyć bieglejszego od siebie ucznia.</a:t>
            </a:r>
            <a:endParaRPr lang="pl-PL" dirty="0"/>
          </a:p>
        </p:txBody>
      </p:sp>
      <p:pic>
        <p:nvPicPr>
          <p:cNvPr id="2" name="Picture 2" descr="C:\Documents and Settings\User\Pulpit\chopin\zywn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286124"/>
            <a:ext cx="2214578" cy="3084510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4857752" y="5786454"/>
            <a:ext cx="29266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Wojciech Żywny</a:t>
            </a:r>
            <a:endParaRPr lang="pl-PL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l-PL" sz="2800" dirty="0" smtClean="0"/>
              <a:t>    W latach 1823-26 Fryderyk pobierał naukę w Liceum Warszawskim, gdzie jego ojciec był profesorem. Letnie wakacje spędzał w wiejskich majątkach kolegów szkolnych w różnych rejonach kraju. Słuchał, notował teksty piosenek ludowych. Polski folklor muzyczny poznał doskonale i czerpał z niego - pisząc w 1825 roku swoje pierwsze </a:t>
            </a:r>
            <a:r>
              <a:rPr lang="pl-PL" sz="2800" dirty="0" smtClean="0">
                <a:solidFill>
                  <a:srgbClr val="FF0000"/>
                </a:solidFill>
              </a:rPr>
              <a:t>mazurki,</a:t>
            </a:r>
            <a:r>
              <a:rPr lang="pl-PL" sz="2800" dirty="0" smtClean="0"/>
              <a:t> a później następne. </a:t>
            </a:r>
          </a:p>
          <a:p>
            <a:pPr algn="just">
              <a:buNone/>
            </a:pPr>
            <a:r>
              <a:rPr lang="pl-PL" sz="2800" dirty="0" smtClean="0"/>
              <a:t>    Jesienią 1826 roku został studentem wydziału warszawskiej Szkoły Głównej Muzyki kierowanej przez Józefa Elsnera.</a:t>
            </a:r>
          </a:p>
          <a:p>
            <a:pPr>
              <a:buNone/>
            </a:pPr>
            <a:endParaRPr lang="pl-PL" sz="2800" dirty="0" smtClean="0"/>
          </a:p>
          <a:p>
            <a:pPr>
              <a:buNone/>
            </a:pPr>
            <a:r>
              <a:rPr lang="pl-PL" sz="2800" dirty="0" smtClean="0"/>
              <a:t>                            </a:t>
            </a:r>
            <a:endParaRPr lang="pl-PL" sz="2800" dirty="0"/>
          </a:p>
        </p:txBody>
      </p:sp>
      <p:pic>
        <p:nvPicPr>
          <p:cNvPr id="4102" name="Picture 6" descr="C:\Documents and Settings\User\Ustawienia lokalne\Temporary Internet Files\Content.IE5\CX99SU2E\MC900156199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4643446"/>
            <a:ext cx="1560881" cy="181234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Documents and Settings\User\Pulpit\chopin\Piano_of_Chopi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357298"/>
            <a:ext cx="4683148" cy="3177395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1785918" y="4786322"/>
            <a:ext cx="4873450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Pianino Chopina</a:t>
            </a:r>
            <a:endParaRPr lang="pl-P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User\Pulpit\chopin\salon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071546"/>
            <a:ext cx="5292045" cy="3402029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1571604" y="4857760"/>
            <a:ext cx="528641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Salonik Chopinów, miejsce zamieszkania kompozytora w latach 1827-1830</a:t>
            </a:r>
            <a:endParaRPr lang="pl-PL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8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800" dirty="0" smtClean="0"/>
              <a:t>    </a:t>
            </a:r>
            <a:r>
              <a:rPr lang="pl-PL" sz="2400" dirty="0" smtClean="0"/>
              <a:t>Po zakończeniu nauki Fryderyk planował dłuższy pobyt za granicą dla poznania życia muzycznego Europy i zdobycia sławy. Dotąd nie opuszczał Polski z wyjątkiem dwóch krótkich wyjazdów do Prus. Natychmiast po ukończeniu studiów, w lipcu 1829 roku udał się w towarzystwie znajomych na krótką wycieczkę do Wiednia. Po powrocie do Warszawy </a:t>
            </a:r>
            <a:r>
              <a:rPr lang="pl-PL" sz="2400" dirty="0" smtClean="0"/>
              <a:t>Chopin         </a:t>
            </a:r>
            <a:r>
              <a:rPr lang="pl-PL" sz="2400" dirty="0" smtClean="0"/>
              <a:t>z wielką pasją zajął się komponowaniem. W inspiracji </a:t>
            </a:r>
            <a:r>
              <a:rPr lang="pl-PL" sz="2400" i="1" dirty="0" smtClean="0"/>
              <a:t>Koncertu f-moll</a:t>
            </a:r>
            <a:r>
              <a:rPr lang="pl-PL" sz="2400" dirty="0" smtClean="0"/>
              <a:t> niemałą rolę odegrało uczucie kompozytora do śpiewaczki 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Konstancji Gładkowskiej.</a:t>
            </a:r>
            <a:endParaRPr lang="pl-PL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 descr="C:\Documents and Settings\User\Pulpit\chopin\konstancj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714752"/>
            <a:ext cx="2143140" cy="2760104"/>
          </a:xfrm>
          <a:prstGeom prst="rect">
            <a:avLst/>
          </a:prstGeom>
          <a:noFill/>
        </p:spPr>
      </p:pic>
      <p:pic>
        <p:nvPicPr>
          <p:cNvPr id="1026" name="Picture 2" descr="http://t2.gstatic.com/images?q=tbn:ANd9GcT2c0IcRVSIZat1B2rEIqGRAUUiiWF4YlHG9mLnfaegFbk7P4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241935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072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    Fryderyk Chopin pojechał do Paryża </a:t>
            </a:r>
            <a:r>
              <a:rPr lang="pl-PL" dirty="0" smtClean="0"/>
              <a:t>                              5 </a:t>
            </a:r>
            <a:r>
              <a:rPr lang="pl-PL" dirty="0" smtClean="0"/>
              <a:t>października </a:t>
            </a:r>
            <a:r>
              <a:rPr lang="pl-PL" dirty="0" smtClean="0">
                <a:solidFill>
                  <a:srgbClr val="FF0000"/>
                </a:solidFill>
              </a:rPr>
              <a:t>1831 roku</a:t>
            </a:r>
            <a:r>
              <a:rPr lang="pl-PL" dirty="0" smtClean="0"/>
              <a:t>, gdzie spotkał wielu rodaków. Paryż, o którym marzył i gdzie miał wkrótce osiągnąć szczyty sławy, był w owym czasie bezsprzecznie centrum artystycznym Europy. </a:t>
            </a:r>
            <a:endParaRPr lang="pl-PL" dirty="0"/>
          </a:p>
        </p:txBody>
      </p:sp>
      <p:pic>
        <p:nvPicPr>
          <p:cNvPr id="7171" name="Picture 3" descr="C:\Documents and Settings\User\Ustawienia lokalne\Temporary Internet Files\Content.IE5\SDGSYVDO\MP900149126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714752"/>
            <a:ext cx="2428892" cy="2857520"/>
          </a:xfrm>
          <a:prstGeom prst="rect">
            <a:avLst/>
          </a:prstGeom>
          <a:noFill/>
        </p:spPr>
      </p:pic>
      <p:pic>
        <p:nvPicPr>
          <p:cNvPr id="7173" name="Picture 5" descr="C:\Documents and Settings\User\Ustawienia lokalne\Temporary Internet Files\Content.IE5\U9JWDWRQ\MC900441798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3314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pl-PL" dirty="0" smtClean="0"/>
              <a:t>Chopin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50006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        Zupełnie było ciemno w pokoju dziecinnym </a:t>
            </a:r>
            <a:r>
              <a:rPr lang="pl-PL" dirty="0" smtClean="0"/>
              <a:t>u państwa </a:t>
            </a:r>
            <a:r>
              <a:rPr lang="pl-PL" dirty="0" smtClean="0"/>
              <a:t>Chopinów. Chociaż śnieg, pokrywający grubą warstwą ulice Warszawy , </a:t>
            </a:r>
            <a:r>
              <a:rPr lang="pl-PL" dirty="0" smtClean="0"/>
              <a:t>rzucał </a:t>
            </a:r>
            <a:r>
              <a:rPr lang="pl-PL" dirty="0" smtClean="0"/>
              <a:t>blaski w okna </a:t>
            </a:r>
            <a:r>
              <a:rPr lang="pl-PL" dirty="0" smtClean="0"/>
              <a:t>mieszkania, ale </a:t>
            </a:r>
            <a:r>
              <a:rPr lang="pl-PL" dirty="0" smtClean="0"/>
              <a:t>okna </a:t>
            </a:r>
            <a:r>
              <a:rPr lang="pl-PL" dirty="0" smtClean="0"/>
              <a:t>pokoju, w </a:t>
            </a:r>
            <a:r>
              <a:rPr lang="pl-PL" dirty="0" smtClean="0"/>
              <a:t>którym dzieci spały, matka przysłoniła starannie , jak co wieczór, kiedy do snu układała całą swoją </a:t>
            </a:r>
            <a:r>
              <a:rPr lang="pl-PL" dirty="0" smtClean="0"/>
              <a:t>gromadkę: Frycka                 </a:t>
            </a:r>
            <a:r>
              <a:rPr lang="pl-PL" dirty="0" smtClean="0"/>
              <a:t>i jego siostry. </a:t>
            </a:r>
          </a:p>
          <a:p>
            <a:pPr>
              <a:buNone/>
            </a:pPr>
            <a:r>
              <a:rPr lang="pl-PL" dirty="0" smtClean="0"/>
              <a:t>         Zwłaszcza o malca trzeba się było troszczyć 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202034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4" name="Symbol zastępczy zawartości 3" descr="Zdj&amp;eogon;cie Frédéric Chopin&#10;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920880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4114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buNone/>
            </a:pPr>
            <a:r>
              <a:rPr lang="pl-PL" sz="2400" dirty="0" smtClean="0"/>
              <a:t>    W latach 1835–1846 porzucił karierę wirtuoza na rzecz komponowania. Zaczął żyć życiem polskiej emigracji, utrzymując ścisłe kontakty z głównymi intelektualistami polskimi (Adam Mickiewicz, Julian Ursyn Niemcewicz, Cyprian Kamil Norwid). </a:t>
            </a:r>
          </a:p>
          <a:p>
            <a:pPr algn="just">
              <a:lnSpc>
                <a:spcPct val="110000"/>
              </a:lnSpc>
              <a:buNone/>
            </a:pPr>
            <a:r>
              <a:rPr lang="pl-PL" sz="2400" dirty="0" smtClean="0"/>
              <a:t>    W 1836 zaręczył się z </a:t>
            </a:r>
            <a:r>
              <a:rPr lang="pl-PL" sz="2400" dirty="0" smtClean="0">
                <a:solidFill>
                  <a:srgbClr val="FF0000"/>
                </a:solidFill>
              </a:rPr>
              <a:t>Marią Wodzińską</a:t>
            </a:r>
            <a:r>
              <a:rPr lang="pl-PL" sz="2400" dirty="0" smtClean="0"/>
              <a:t>. Była ona uzdolniona muzycznie i malarsko. Ostatecznie jednak rodzina Marii sprzeciwiła się związkowi, uważając, że Chopin jest zbyt chorowitym kandydatem na męża. </a:t>
            </a:r>
          </a:p>
          <a:p>
            <a:pPr algn="just">
              <a:lnSpc>
                <a:spcPct val="110000"/>
              </a:lnSpc>
              <a:buNone/>
            </a:pPr>
            <a:r>
              <a:rPr lang="pl-PL" dirty="0" smtClean="0"/>
              <a:t>    </a:t>
            </a:r>
            <a:endParaRPr lang="pl-PL" dirty="0"/>
          </a:p>
        </p:txBody>
      </p:sp>
      <p:pic>
        <p:nvPicPr>
          <p:cNvPr id="5" name="Picture 2" descr="C:\Documents and Settings\User\Pulpit\chopin\mari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500570"/>
            <a:ext cx="1714512" cy="2205696"/>
          </a:xfrm>
          <a:prstGeom prst="rect">
            <a:avLst/>
          </a:prstGeom>
          <a:noFill/>
        </p:spPr>
      </p:pic>
      <p:pic>
        <p:nvPicPr>
          <p:cNvPr id="8195" name="Picture 3" descr="C:\Documents and Settings\User\Ustawienia lokalne\Temporary Internet Files\Content.IE5\CX99SU2E\MC900355791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643446"/>
            <a:ext cx="1840687" cy="174376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428605"/>
            <a:ext cx="8286808" cy="4214841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pl-PL" dirty="0" smtClean="0"/>
              <a:t>     </a:t>
            </a:r>
            <a:r>
              <a:rPr lang="pl-PL" sz="3000" dirty="0" smtClean="0"/>
              <a:t>W 1836 roku zaczął poważnie chorować na </a:t>
            </a:r>
            <a:r>
              <a:rPr lang="pl-PL" sz="3000" dirty="0" smtClean="0">
                <a:solidFill>
                  <a:schemeClr val="accent2">
                    <a:lumMod val="75000"/>
                  </a:schemeClr>
                </a:solidFill>
              </a:rPr>
              <a:t>gruźlicę </a:t>
            </a:r>
            <a:r>
              <a:rPr lang="pl-PL" sz="3000" dirty="0" smtClean="0"/>
              <a:t>(Niedawno pojawił się pogląd, że przyczyną „chorowitości” i śmierci kompozytora była nie gruźlica, a choroba genetyczna o zewnętrznych objawach bardzo podobnych do gruźlicy – mukowiscydoza). Był wówczas bardzo chory - kaszląc, wypluwał duże ilości krwi. Mieszkał w Nohant, w posiadłości </a:t>
            </a:r>
            <a:r>
              <a:rPr lang="pl-PL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George Sand </a:t>
            </a:r>
            <a:r>
              <a:rPr lang="pl-PL" sz="3000" dirty="0" smtClean="0"/>
              <a:t>(przyjaciółka kompozytora). Chwilowa poprawa zdrowia wniosła okres spokoju do życia Chopina, wkrótce jednak nastąpiło ponowne pogorszenie. </a:t>
            </a:r>
            <a:endParaRPr lang="pl-PL" sz="3000" dirty="0"/>
          </a:p>
        </p:txBody>
      </p:sp>
      <p:pic>
        <p:nvPicPr>
          <p:cNvPr id="4" name="Picture 2" descr="C:\Documents and Settings\User\Pulpit\chopin\san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286256"/>
            <a:ext cx="1596432" cy="1857388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4714876" y="5786454"/>
            <a:ext cx="153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George Sand</a:t>
            </a:r>
            <a:endParaRPr lang="pl-PL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588328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dirty="0" smtClean="0"/>
              <a:t>    </a:t>
            </a:r>
            <a:r>
              <a:rPr lang="pl-PL" sz="2800" dirty="0" smtClean="0"/>
              <a:t>Związek z George Sand, a także późniejszy rozpad ich związku oraz pogłębiająca się choroba odcisnęły głębokie piętno na twórczości i życiu towarzyskim Chopina. Powstały wówczas najpiękniejsze z jego </a:t>
            </a:r>
            <a:r>
              <a:rPr lang="pl-PL" sz="2800" b="1" dirty="0" smtClean="0"/>
              <a:t>mazurków</a:t>
            </a:r>
            <a:r>
              <a:rPr lang="pl-PL" sz="2800" dirty="0" smtClean="0"/>
              <a:t>. Popadł w głębokie przygnębienie, które z pewnością przyspieszyło jego śmierć. Po opuszczeniu Nohant nie skomponował już żadnego znaczącego utworu, jedynie kilka </a:t>
            </a:r>
            <a:r>
              <a:rPr lang="pl-PL" sz="2800" b="1" dirty="0" smtClean="0"/>
              <a:t>miniatur</a:t>
            </a:r>
            <a:r>
              <a:rPr lang="pl-PL" sz="2800" dirty="0" smtClean="0"/>
              <a:t>. Po wybuchu rewolucji w Paryżu w 1848 r. Chopin wyjechał do Anglii i Szkocji </a:t>
            </a:r>
            <a:r>
              <a:rPr lang="pl-PL" sz="2800" dirty="0" smtClean="0"/>
              <a:t>w bardzo </a:t>
            </a:r>
            <a:r>
              <a:rPr lang="pl-PL" sz="2800" dirty="0" smtClean="0"/>
              <a:t>wyczerpującą jego siły podróż.</a:t>
            </a:r>
          </a:p>
          <a:p>
            <a:pPr algn="just">
              <a:buNone/>
            </a:pPr>
            <a:r>
              <a:rPr lang="pl-PL" sz="2800" dirty="0" smtClean="0"/>
              <a:t>    Po powrocie ze Zjednoczonego Królestwa Wielkiej Brytanii i Irlandii do Paryża stan zdrowia Fryderyka nie polepszył się. </a:t>
            </a:r>
            <a:endParaRPr lang="pl-PL" sz="28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    Lekarze, którzy zajmowali się Chopinem, stwierdzili, że powinien on opuścić Paryż na okres lata, w którym upał i kurz utrudniałyby mu oddychanie. Innymi argumentami za wyjazdem ze stolicy Francji była szerząca się epidemia cholery. Przyjaciele znaleźli dla artysty mieszkanie w Chaillot, gdzie wprowadził się na początku czerwca. </a:t>
            </a:r>
            <a:endParaRPr lang="pl-PL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 </a:t>
            </a:r>
            <a:r>
              <a:rPr lang="pl-PL" sz="2800" dirty="0" smtClean="0"/>
              <a:t>Trzy tygodnie później Chopinowi zaczęły puchnąć nogi, miał on również kilka poważnych krwotoków. Wezwany lekarz rozpoznał ostatnie stadium choroby. Z leków jakie przepisał Chopinowi artysta zrozumiał, że umiera. Spowodowało to starania o przyjazd do Paryża jego siostry Ludwiki. Chopin zmarł w otoczeniu kilkorga bliskich mu osób około 2 w nocy </a:t>
            </a:r>
            <a:r>
              <a:rPr lang="pl-PL" sz="2800" dirty="0" smtClean="0">
                <a:solidFill>
                  <a:srgbClr val="FF0000"/>
                </a:solidFill>
              </a:rPr>
              <a:t>17 października 1849.</a:t>
            </a:r>
            <a:endParaRPr lang="pl-PL" sz="2800" dirty="0">
              <a:solidFill>
                <a:srgbClr val="FF0000"/>
              </a:solidFill>
            </a:endParaRPr>
          </a:p>
        </p:txBody>
      </p:sp>
      <p:pic>
        <p:nvPicPr>
          <p:cNvPr id="11266" name="Picture 2" descr="http://upload.wikimedia.org/wikipedia/commons/thumb/2/22/Chopin%27s_Grave_in_Paris.jpg/170px-Chopin%27s_Grave_in_Par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786190"/>
            <a:ext cx="2143140" cy="2861723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428596" y="5286388"/>
            <a:ext cx="42862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357290" y="6215082"/>
            <a:ext cx="4182427" cy="4001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Grób Chopina na paryskim cmentarzu</a:t>
            </a:r>
            <a:endParaRPr lang="pl-PL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 descr="Mistrz na &amp;lstrok;o&amp;zdot;u &amp;sacute;mierci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488832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41528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-387424"/>
            <a:ext cx="8144908" cy="1723176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Fryderyk Chopin na łożu </a:t>
            </a:r>
            <a:r>
              <a:rPr lang="pl-PL" dirty="0"/>
              <a:t>ś</a:t>
            </a:r>
            <a:r>
              <a:rPr lang="pl-PL" dirty="0" smtClean="0"/>
              <a:t>mierci!</a:t>
            </a:r>
            <a:r>
              <a:rPr lang="pl-PL" b="1" dirty="0"/>
              <a:t/>
            </a:r>
            <a:br>
              <a:rPr lang="pl-PL" b="1" dirty="0"/>
            </a:b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pic>
        <p:nvPicPr>
          <p:cNvPr id="4" name="Symbol zastępczy zawartości 3" descr="Kolekcjoner sztuki z Gda&amp;nacute;ska kupi&amp;lstrok; za granic&amp;aogon; jedno z trzech istniej&amp;aogon;cych zdj&amp;eogon;&amp;cacute; wielkiego polskiego kompozytor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074" y="1600200"/>
            <a:ext cx="5745851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3731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 Koszty pogrzebu i pomnika nagrobnego pokryła Jane Stirling. Ona też opłaciła powrót do Warszawy siostry Chopina Ludwiki, która przewiozła do kraju serce kompozytora. Ostatecznie spoczęło ono w Bazylice Świętego Krzyża w Warszawie na Krakowskim Przedmieściu.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Picture 2" descr="C:\Documents and Settings\User\Pulpit\chopin\mm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571876"/>
            <a:ext cx="2103182" cy="3142252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1000100" y="5429264"/>
            <a:ext cx="492922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Tablica pamiątkowa w kościele </a:t>
            </a:r>
            <a:r>
              <a:rPr lang="pl-P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Św</a:t>
            </a:r>
            <a:r>
              <a:rPr lang="pl-P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Krzyża gdzie spoczęła urna z sercem Fryderyka Chopina</a:t>
            </a:r>
            <a:endParaRPr lang="pl-PL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928662" y="2143116"/>
            <a:ext cx="67151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Ciekawostki</a:t>
            </a:r>
            <a:endParaRPr lang="pl-PL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1800" dirty="0" smtClean="0"/>
              <a:t>Pałac  Kazimierzowski, tu mieszkał na II piętrze po lewej stronie.</a:t>
            </a:r>
            <a:endParaRPr lang="pl-PL" sz="1800" dirty="0"/>
          </a:p>
        </p:txBody>
      </p:sp>
      <p:pic>
        <p:nvPicPr>
          <p:cNvPr id="4" name="Symbol zastępczy zawartości 3" descr="http://www.warsawtour.pl/sites/default/files/resize/repozytorium/zdjecia/palace/palac_kazimierzowski_fot._wanda_hansen-267x13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848872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44400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Najlepszym przyjacielem Fryderyka był Wojciech </a:t>
            </a:r>
            <a:r>
              <a:rPr lang="pl-PL" dirty="0" smtClean="0"/>
              <a:t>Grzymała, ponieważ </a:t>
            </a:r>
            <a:r>
              <a:rPr lang="pl-PL" dirty="0" smtClean="0"/>
              <a:t>bardzo często wysyłali do siebie </a:t>
            </a:r>
            <a:r>
              <a:rPr lang="pl-PL" dirty="0" smtClean="0"/>
              <a:t>listy.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Teraz są cennym eksponatami muzeum im . Fryderyka Chopina.</a:t>
            </a:r>
            <a:endParaRPr lang="pl-PL" dirty="0"/>
          </a:p>
        </p:txBody>
      </p:sp>
      <p:pic>
        <p:nvPicPr>
          <p:cNvPr id="3074" name="Picture 2" descr="C:\Documents and Settings\User\Pulpit\Gaba\Opowiastki Gaby\indeks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286124"/>
            <a:ext cx="2928958" cy="27860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Józef Sikorski, rówieśnik kompozytora, pisał w swoim „Wspomnieniu Szopena”, że Chopin jako dziecko płakał, gdy matka grała na fortepianie.</a:t>
            </a:r>
            <a:endParaRPr lang="pl-PL" dirty="0"/>
          </a:p>
        </p:txBody>
      </p:sp>
      <p:sp>
        <p:nvSpPr>
          <p:cNvPr id="43010" name="AutoShape 2" descr="data:image/jpeg;base64,/9j/4AAQSkZJRgABAQAAAQABAAD/2wCEAAkGBhQSEBQUExQWFRUVFxwYFxgYGBcVGBgXGBoXGBgYFxgYHSYeGBwjHBwYHy8gIycpLCwsFx4xNTAqNSYrLCkBCQoKDgwOGg8PGiwkHyQsLC8sLCwpKiwsLCwsLCwsLCwsLCwsLCwsLCwsLCwsLCwsLCwsLCwsLCwsLCwsLCwsLP/AABEIAQsAvAMBIgACEQEDEQH/xAAcAAACAwEBAQEAAAAAAAAAAAAEBQMGBwIBAAj/xABKEAACAQIEAgYGBQoEBQMFAAABAhEDIQAEEjFBUQUGImFxgRMykaGxwQdCctHwFCMkUmKCkrLC4RU0c6IzQ1Oj8WOz0hZUg5PD/8QAGQEAAwEBAQAAAAAAAAAAAAAAAQIDBAAF/8QALREAAgIBAwMCBQQDAQAAAAAAAAECESEDEjEyQVEEEyJhcYGRFKGx8FLB0UL/2gAMAwEAAhEDEQA/ABcxnGqmBIX4xO/s24YmVI1gdxx16GAvjHtkfPHYW7d6D548aXhHqx+Z8+5kwOJ5CDJxbPowzeqhmE/UYX5yG/8AjirmjqYjmo9+oYt30edDZigKwrJoUqNN1Mkap2M8cV0FZPWeCyqMdY9VcekY0Gc4bBVD1PM4FOCqHqeeGQGUPrHlzVzTUwY1MizylVxW9LU2KH1kYofFT8xHuxYs9XLdKaEEkVkLclVdM+cTiTr50Jpf06jstCVO4z2H9tv4cQWm3GT+Zp3U0n4EtPMSBj6o+F61CJPL1hy/aH478ECrInhjHJUWSJqVdkMoxVuakg+7DHKddK6Dtaao46hpb+Jbe0HCdqo5jAjsJ7t+Ptj8fc8JyQsoxfJoHR/WunXYIFZahEgGCItJ1Dx4xh3UzoS3HGS9VM8TnkP6xt9mDHvvjS8/64+yMehG6yY5JXgIbpInYRg3LsTTnjB+eEyYc5L/AIft+eHQrIadIF2m8ffgxKYGwAwPlh228PmMGqMcgM8Ax2MeTj5cMA6jHBXHc4+GCAxuotp7wfYceKO2O9CPYcdqJpDnpjzA+8HHzevTPMsPaAceVJZ/J6K4PaB7S/YHuxr9G6A8x8RjH8tvT+wR7CMa70c00qZ5ovwGLen6mZ9fhAy7Y9bHyi2PTi5MjOCst6p8cCtgrJ+qfHDR5BLgpPSGQ9B0rRZCf0lyWUwYKi5XugzGLzmcktVHRxqV5BHMEY69ApIJAJGxgSJ5HhiZMWgqEnK6Mc6b6IfKV/Rvf/pvwqJwn9sbEf2wsemwumx3Ex7MbX0t0PSzNM06qhlPtBvcHgcZv0j9Huapk+gK1kmwJCuB52PjPljNqenzcPwaIa6aqRWVqubEP5sB8BqwPm6kCOLWEcAdz/eTPOwwx6X6IzVCkr1KWlWOm7AwbkAgG8gE4SaDqljJO/ky4j7bi8lHJNYGnV+qFzVIRcusd3M41DpEdsfZHzxk+RqBcxRJBnWsR9oY1rpAdpfsj4nF9PpJT5IqYw5yQ/N+3CmmMN8kOx5nFUSZHlvXPh92DDgXKjtfuj5YKOCgHgx3jkY7jDAZ9j7HjY+XHAMipjcftfzSf6hiF9qZ5MB7VI+WOqLGJ/ZU+Ysf5McZqyn9lx/P9xx5cuo9BcHdE9pPFx/uxrHQjTl6X2F+GMkBhx3VW94n541bq405Wl9n4EjFdDr+3+yOv0okA+OPjjo7nxOPCMaCRGwwRk9j5YgbE+T4+WDHkWXAQuO0xyMdJxxeJJnWOEG/jjvHI44cUqn0l0ZyDH9Wop9sr/VjIsxufxxp42f6QKc9HV+7QfY6YxfNfI/AfdjJrdSNWl0MsPVLopK+YGsTohgJi4bjjRukB2l+z8zih9Qz+kn7P9WL90gLr4fPA0+kafUR0xhrkPU8zhZTGGuQHZ8/uxZcknwRUPX/AHfkMFTgTXDT3D4DHRzJOwGAmBoKGPcDKHPP4Y6/IydzhrASPVHMfHHgzK9+Phku/HYyg78dkFoyEjtEd7D+KGH8xxBnGmm/2dXuU/0nE1TcHuU+YLIfiuIqiyCvNSv86/MY8tvNnoJYo8Ldv/8AIp9qDGp9VnnKp5/zHGS0nnSeYot7dQxqvVBv0VftN8cV0cT+3/CWtmH3GDG58TjlmwH0vWKrVI4A/DGN9M59krmKjLIG07RG4ONPLoj2s2t6mCMi++MLynWfM2C13M2ALOb7D1gcaH1Oz+YLj01TVqHqwtpDEXAngPbjr2vJ3UsFwz+fFIKSYlwtyAL8ycQUulh+U1KZOyyBxsATA88RdKZFawVWMQQVaJKtzGEOU6Bqiu1H0igMmo7klNSqwtE+qn8Xnh1uvAlKi45DNiogYczy4HuxONziDo7ILRphE2HlJNycEDc4urrJIT9b6c5DMj/0mPsE/LGHZvby/pfG9dYEnKZgc6NQf7Gxg+ZEoPxwI+eMvqOUadHMWWXqK36V+6fiMaJ0gLr4H44zbqM36Uvep+WNK6R+rYnewiffAwunhZG1Msip4aZD1fP7sKkDwTogd7Cf9sj34a5H1T4/di0XbJS4J/QLy+fxxFWz9Kn61RF8WUfPFQ6w1garqxb2mNzwxXa3R6naD7jiioWjQK/XHKJvWU/ZDN8BGF2Y+knLr6q1G8go95+WKSvQ6wzO2hV3JiN43OIHOTXetq8CzfyJ88NhcnUi1Zj6UT9SgPFnJ9wAwE30k5g7CmO7ST8ThB/i+TXZGb9w/wBb/LHQ60UBtRPspD+k464nY8E9ddxyLD2jUPeoxBq7Q8fkp/pOCarSdXNVb+Egn3YDdYtyt7CV/qx4zWT0UC07KvcoH8FWPnjVeprfo375+WMrrHfuNT3lKgxqHUk/mG+2fguLab+NP6kNTor6EvT/AKlb7J/lxi3WK+Y8hHtONr6wDsVvsH+XGEdacwVr2NwBjZHr/Jnl0hNTJeiroBMal3EcRPiJnGndXhFZfsoP+3jJ8v0ma1ZGbeVHsO+Na6Baai/u/wAhxKae6NhhVOjr6QusVXKZZGokB3qhdRAaFAZjAa02G/fj76N82+ZapWeoz+jL0113YrUKP2mBiwAEAACTvYCHr90cKtOn6RxToU211XuWFtChVCmZLG/C2Ofocj0NfTJX0g0k2J7Am3C2n241Q4JS5NFxyNzjrHg3w4gN0jT1Uaq80Ye0EYx5NGTy/wCUVkDOV/M0zAk8GM7RY93jtoPXPramVptfhBvcn9Ud/M8Ae8A/njrD1hfNVSzG3AcAO7EpQWo18i0W4pryc5bpysKmtHZGJkaTpA8ALAd2Ny6mVc61BamcadQPowVAcLBu5Eb2gETbvxmf0c9Bq+ZpvVWQJZVPMCQxHvAxuWdcKEY7Amdz8MCc006CotCbozplqhVWHrg7doCFJ7UCByv/AObJ0f6v45DAC9IpFtZtwR/mAMHdHer7PhgJ3K0B8FQ6xL+kP+OLYQ10vh/1i/zDeHzbCWtgjIM6TH6C/wDoL/OcZjWqRAmT3AmJ2B8d/DGpdIpORf8A0B7qhxnz5IAO9zqpa+4NcH/ch8iMR1K3ZOqwAIbGCfAR8cSIhPA+4YgWqY9Y+2MQjMA7N8Ri0NNoluRpfTGV9FXdOCVWH7j9pfcwwozFvMH2gH5gYt30gZOK4Yf8yn/vpn7mX2YqWZaVDd4PkYP34wa8ds2ehpu4pgmY2b2+2my/0jGldRX/ADL/AG/6RjNdMqR+zHsMf1HGidQH/Mt+6fauF038aF1F8LG/TtOVqAbmmfgRjKM90UWaSh8wp4Dvxr+dHb/d+ZwE2VXkMbGk3kzxeDI16GIaQhB39QffOL31QDs4lCCJJNgNjteR4d2Hr5VeQwT0ZTAqCO/4HA2puwt4O87k1dCrqGDCCCJBB5g74SfRyiUkagsSPzhIJPrgCGJ+tK7crcLu+mSfQPBKmN1MHcbHFH6OqehztJVd1NR6eoBjDguwOvmZ+OO93bNQBsuLZqWK/wBa+syZWmxYwY35b2Hebx4E8DgnrD1gTLUmZiAQPjt4k8Bx7hJH55639anzlUkkhBMCZn7yeJ7gBAAA0vOEQiiDrB1kbN1tbyaYMBQeHcT53PG+Puiurg1a2IZPqftd7DhHLmOW7f6MegKWbzyU610Cs5X9YpEKe68nuGLF11ywo5+sAIRmQxsFYokEDgCZHiBhNa1ColdOnLJD1K/zKeB+Bxq+fSVUSRJ3ESNtpBHuxlHU7/Mp+9/VjW8yLJ9rGfS6WU1OUD0OjRxdzbmB/KBgzos9i/IfDC/ozoqolao/pppuzN6PRsWgeuWJtGwAGGHRfqeQ+GLxVMi3gqnWMfpLeHzbCSth31l/zLeHzOEVbBHQ1zh/QX/0P/6HGe1M0PRuosEowZt2rlo7pcgY0DNf5Bv9A/8AuEYzZ8uVSsdgaWobXDKpHC2xxHUXxL+9wpimowKMJ4fdi8ZXpFBTQGqigKNM00MrA7+cjyxmbZgmRwn++CKLCLifbjXKG5EYy2n6N6+5TVlhUG9Fwx+wZV/cZ/dxmgFmTlK/1L7jja81lhUpsjCVdSp8CIPuximYoNSrMj+shKt3tTMT5qQcZPVQtbjT6eXYGoNP45iT7wMX76OX/NN4J8DigqIqEfi8H5nFi6qdZ6OTpk1i0NpA0iTbVJ3Fhb2jGTT61/exbU6WaHnvWHh88DnE2ccHQRsQY8LYhxtfJmXBG2O8i351fxwOI6hx5kT+dXxxyOfBU/pM62tlzTo041MNbSDGmYUAhhxDSCOWKr0KtavUOYrP6OhSiWWVLEQQqGZm4lhcSAJYgYs3W/q5+U5xXqHRQp0/zj7bMxCqTbUZ34C97A5r1567isRl8uNFCkNIC2mJ99z4Sd2ZiW9tOVibmlR91667vm6hAMICfPxvvz9g4k1mnV1CcDa5EY7y3HxxoqhUyy9UOnzk83SrC4RrjmpBVh7CcaT9IjpUrJUQhqdegjKeYBYH3FcY7SXFr6JzdVqAQgmnRYgMdl9KNXo58U1Rwk88R11emx9N1ND/AKnvOaQH1lLA94h4fzvPeDzGNZzc+jEbza0jbljFui0qenDUf+IpJUfrAKWK+cR4xjYMh0omYytOqhs0eIIBBU8iDIxPT+KNjT5o9p16v66fwH5vg7o6wI8MLw2Dej238vniiwK+CrdZj+knw+ZwjrHDrrR/mT4YR1cAZDesf0Fv9Fv/AHMZz0hmx+TVQD6tEA+MXHlMeWNGb/JN/o1P58ZXVzIDEgm5kjTuSZPHbbwOJzWUBOirUzODUa2+Hxzo5Rz7JnHSZoxYkeQxojqt9iTS8n6Wxmn0k9G+jzCVwOzUHa+2gg+2mf8AZi9N1iy4/wCchuRYzcWIt34B6cy1PP5JvRsCCC1NoIh0Jgwb7gg9xOOklJOIYNxaZleYSHU+X3fPHmTyPpa1FAuv88AVNwV1EvPcFBJxFSrSug2dGAI4iD90jFh6kQc9H6tN2/eYgfCfdjzIJxnXg3SacbNDzo9Tz+WBicMygIEiccNVQblR5gY20ZEyndJdcsvRzAy7ltZKgkDsqWjTqM23HC04cUH0nW3ZVO0SbCACdz3A+/FB6e6PqZvpkuEWnTo6Nb1BKNTpmdbGdJ1RpAB2F40sQq+k/r1VrzlssjmmD26iqTq7lMbTx478gH21QLbsVfSh9J5zDHL5cxSB7TCRqPdPAcOPHeAuZBsFf4TW/wClU/hP3Y8/wav/ANGp/CcVVIm7Z9RrzgrJm3icDDoavwo1P4ThjlOiay6ZpVI4wt44xNpx25BimNOh+iK2YcrSHqiWYg6UHeQNzwHHFoznSeb/ACUZWnlaaUkIIYLU1MwMlyXa5J3JHsEYho9b6tKgKFDIFaQ9bUSzO36ztpEn8WAAwHS6c6Ra1OgwvMaS0Dl2mNsLJ9kOk+WMeg6lbL1Eq5ikwpzJdVJgQRJHK++LvkOmKdLMB0YHLZthJB7NPMRZu5ag35MO/GY5rrV0klb0VQvTcgHRoQGCJBjTxGD+q9BqozNOqTB0alt6zaiG5hhvaOE7DCqKijrbNxRFODKFIDbGe9UOkmZGo1T+eomG4alPqVBfYj3g4uvRBu3l88ccVzrR/mfL7sIqpw862GMyPA/BcVfpHO+jUtpLAXMEAgC5N98AZDHpzpv0GSQAS1VaiDkBqkt3xa3eMZzVq32MRuRF+X3YlzvTCVaup3Kr9UNsB3cp39uOsxmcoRP5QpPLtxy5Xws0u6Fywc1sMKPTNYAD0tQRYdttvbisnPqXOkyPqxyw0o1LYEY0K2XPp90atXlAS6sV7XqkNrMfrWOmO8Yf9TOstRMoE0BlBN2JU3EHhG8+3FLzfXSmuyVCd7sy3PHsAb4TZjr7Pq5df3pf3scKpajVbSvweS9dNKlQ6l9HSf6xLKdWwGxBtBx71OqCjmVJcOXkHRqNyI5RA54zSt14zH1VRPBVHyw36mdOVaubQ1nOlSGPBbMB2ptHHywk4T65UOprpRunS2aU0l7mHwIwsRdRhR3m2y2k+XLj54Q9M9dMqFKLXV3kdmnNU78knFO6w9bM2+WdcslRKRYCq5CKSTICzqJAbiDfbYEzZW2TeEPus3XMOKlHL9qnTsxEfnKm+kEbjmdrjgL5dXzqMs1qhWp/6DFv4x6gP2WwyzmTenRpU1NQaTrqNTVnZnI2BiIknc7AYXejWoxL5SpYXeCJPM0xA9hwsXfxDSwtpwSn/Kqq/wDq1nU/w9ke84+15yOwgj9gU2HtljiQ5J/+WyJ40DTPtZG9s49ORzX/ANx7Gj5DD39PuJX1+xB6XP8AFSB+0tMD3jDLofMqX/S2pqsWKaHbVwBRXEg+0YBcZld8yngzBvcVOOEr0v8AnNRcckosG/jGgDDL+0d+fuX/ACnV4NT1fkWsRIYPWWRz0JV1HyHtwt6LypXOgIqrR0T6Qa2kkAaAXZogmOBOk8MLOrvWinlw6UHeiHI9ch1t+rpJ0E3uZ88Mc/0mKeWqVFTRAIB9KKuqYCsCqqoEnYKNr46fFL9x483/AAK85nxUzYde0NRAfhpBCgHlZffi09U6A/K82SPq0WH7wBxleVNQN+aDE8Cs+I7ji2dF9NZ+i7OtLVrVQzNTB1BLKLRddrXthqoldmgZuiyLTzdIE1KOoOo3qUCTrTvZfXXvB54vPVzPrUXWjBlZQynmDscZHkOvWeXs/kamP/Tqg87w+GfVHrhVyy1GqU6dOizFkpDUXBN2Wmuqy6pPa2kiwwqWBmWbrpXjMr4H4JisZqpIIOxEHwNsOcx0gubCV3AQkHs6trlb+Sj24CrtTWeyCPAt/bHBXBR8z0Gj0swE1zScaWJldOhGZWJ3IJMRe98VZKKwZsQY+HzxbMv0oBkndjHpmquNo1NqAAHgoEd2Km7RA5qCfGb/ABxQQKydEA4dUVthFRfblJHdw/t7cOaFW2Ju7BItmb6iBMvUqekLFELABQB2RMG5wd1S6jZXMZWnVqIzM0z22AkMy2CxyxbauW1ZeusfVce1SMKvo4qfoC9zMP8Aex+eNDik8E4lR62dX6NDNKlKkqqEDRcyfSILlp4T7cL8/wBCJVrFxmAkNAVdOkFYncRPlxxa+v2VJzHpOzC0CTLKshWBgaiNR7hfGWZDppy7tcS4MAkQJUMAd9reQxDa7bLqSwi/LnHUAK9K3EGiPP1RfERztcKVV1VWmQhpqCDYyFsZFserRdhqXWVMwdTH248aieOrzP3jEtq5UTRbfIAwrD1XI/dpt8QccVaWZP1ifClT/wDjguop5f7UP9M4hZZm1/sp92BtX+KBb8sDc5kW1N501xG9bMjj/wBs/I4c9GdBnMPoQLq0lrqgECJv54Nq9Ra44U/aB/UMSeppRw6R1SfkqVTO5gcv4H+/HH+IZidkP7r/AH4dZzot6NQo8BliQNZ3AIuHg2OA6gjd4/eqD54dOD4QAP8AxeuDdaZ/cf78RZ7MVK9MU2VQuoE6dSyRPOeJwxBP/U/7lT548LmPX/7hPxXDJxXALBKOVCAAUojlU/tiVcst5pEze9WQO/cRghGJ3cDxdfmuOa7OBIMiYkGm29piJwySA2MG6XK0dKoFJhbREWA27u/FWzOXzZdypOkmBcTFojlHyOPekekGUWIlmE3BabQY3Hq4gpdL1AZmbcdsWiqJS+IuuX6wPSTQlJbE9pmgXM7AfPAGe6bzDA9tVtsign2vOOeiaheiGbclpsOZjEr0sQlOmNtdFLXKuysdWlRqIQnad7bAnuGAw/Pfzxcc10YrrB5zYx7cCt0UsQF+eHWshdogojaCd/fhxQmMTU+jVU2ifMYMp5cxw9uD7iYskaxS6waqlZKdCrUktYhaUW4+kII48MVDq10FXbKvUpN6HRUZS4qVJJBFvRAaDE7k3xzWztVsy9TUUed1JUce/CzJuxDiSZYnncxfF2xUgnO9HZjOZhaQrlgywzHWqMrEKC0EgLx24nDGh9BLrOnOUBMcGaLgmJInYb4gylFDMnhz04jdDfS0ecz57YxL1Suma36Z8otuQ6ndK0aS0kq5R0WbsHnieEX4eZva8VXq70rEnL5VjIkK5BM7xJiALXvN4xVV9ID6zCfD5Y7OYrobVnH7xHwNsH9VAH6ea4HNbobpICX6PpkTstRC0XkgAcrd52nAGa6Lzg9boyrMA9hlbebEqsC398QDrFnF2zFT/wDY/wAzian1xz4uK7n94H4jHe7pvINuojynUzVFgVyGZpuQANKamIabGDaQJjfu44+zHXPMoYKZkMLQaerjAuGIJJtabjBqddukQs+kMcylI/FMdp9I/SHJW8UX+kjCt6Mua/Ia1V2/Yr+b6eD1Sa1OsaxMEaGDdkbFVFjHDcccLq/SuWJ+vNuZF7b6Pvxch9KOaHrUKJ4eo2x32fbHtP6TWkE5OiSNiEYEQIBBkxa04dOC4/kVubxRSTUy+vSSwY20wdU8iumZ7t8eN+SiR6YAg3utoueOLvT+kXLiZ6PoiVKmBplSSWH/AAtjJ9uOsv1z6ODBj0fSDKZBGixAAm9MC3Dl3YekLb8FPFGhMGsoJixib2H1+JwZS6OolHjMU9X6pIBkQxAE7xwxaKPWDokNq/IwrEEFtSFu0bkEuDqIJ7W/fisdZWycj8jopSUp22Jl5kghYZoBESRBYzJNsOmjs+CrdbXTTQCVFY9osoVQy7RJCgkb3JO2ETtwG+J+mTFaAZsIuTFhJ7RPLEWTpy6JxdlX+IgYOOUKrLN1WpkUWkn1rTtMCYw0qYOfJKqgJYAQAMDvlz+L4xTduzRtpC9kMHAkGbX/AB4YauI3wLUk7C343wlsRoiKnniSmtv7Y6RO6MSLQODGT7A22P66DWTz88B5eidRi8n8WE4bZrKuolgZ7xI+7HmXzUWIjw29n98U1NVstGAszWUPFWnwj44FSgCe0Ijib/8AjFnWqjiA092kfNhgV+il3BYeQj4k4xT1HeSigiOl0aNFvbP9sUvrPm6lNgy1GA5qViNtkUT57+eLpWpOKbqBAZSBxmQRjNesPSGswURWiGIW5ix7hwmIuuNHpoqTyT1pOKwXbJKhpr2i8qIcXJ/aMWM4kXo4g2m54RfyOI+qPQrfkNMkhZlix2CsSQOcxeBc8sHvnwgKUTvu7GGM8rxTHgb8ztia0W5OuCimqTOa9DQIqOQeCWmebcF8N/DfFe6Y6UrUgCqyoEmQRHjy3wbXVpJJvvv3m8mAOPtwqz9RmptvEH3yL+NvHuxphoQ8E5akvJxlus7uoIpC1jD+NjItsT4RiSl1oVGIam+o8JBHuIwu6EyhAqNA06gJO3/Dabk3v345otGeUx9YqATEHSyrccZ9+HfptJ9ia1p82WijnFZNZUjaxsRPME/i+IadYFio4XE34SYO0Y5zT1Cp10xGqCQRvMRqWw5crjyly1EDSzKqzAN1KkEAghtiY9k+eE/SwSC9aXyO1pAj1ZJEgQZjgYjAecyammwWzEWgSfH54KNSFNIo2mZntIWlZtxOw25ziTJ5VDcoZS/aMAkXsBeOO0R7itLbw2HdfKKD0mIqsLkhRbkRMiOGDOqOS1uznSSICg7yeIE+Xnj7rNl6S5t/Rm7SzCYCs1yAwN99vjifqh6IuxaoyMPVCk3BEMZnfhBtfGl9JnXJY6eTY9mACOBPavsYuSLgTEXxEcswvAj9k6ok8YmOO+GbVgYB1ESWI4BZ7t5IFzvMYgz+a1GVqGP1YAgXBAI4T8TjO2WQsrVIBtBubGY7u/HdOY3Pk0/+Dbjgdnlt+PjAU8uPaxLpERq9x8vDhjuDiQudUTxEiZ7/AIYdNl4WnaJQE95MmcI6Qv7fdbFg6SqQygcEUYEsUcuSytVBUsREXMCbDeMCfm34Az4Kflg6pVUg+rBtsRv5fPAn+Hgm0fxavdvjz2zSiCt0Zbsg+0H4Y8FN0FlJgbb/AN8EN0W4HZJHkQMSLRqQSdGld2awHmu57oJwKcnSG3JEdDNySCIjv+WM067dFlatRiBIdpIMBZIbTpiZvfGlZnpYLakO1ft7t4oNgN7794xTOuOSigWNuNnOmR608G8uUY3aOk9J2zPqvcg3oCuXylAeklUSBNriZAHcZBPIA3OOswoAPaBMxpm83Ft5tx7p2xHSY0aKJCkhFBj1RKiNp0zbjMza+BihbUxHMxF4tuBIAB4d4vjV3wKuD70fpDMeYgRtaTt47DyMDdNsq5ddOqWJBBEC0Exck7i/MYsXR50oxrUvR6dUagssQLAKRKzI2IAnFe6x51HpQW7SPAQlmsQAQCREgjYRzvwNCOQP0RUUZemZkHWSAQDqJqXPHs9ny4iZwo6YpDUKimTU1VJuYY1HYTPGNPE+JnEWXqFZC6YPAzabGII3km848NQsVGnYaVUSb+Z3PyGHESLdkc+no0YVDDLCzAksFgQbaRMbtcmwxLXzyqn5t+0bsTJtHqrNok6bD24rlLox6KhXqqp06SpI7IEWBWePy3jEuT6GWoSFaTMQSAZuSDPCJufmcKwK0HUM1ULD84F4Qb8ybRx5T44Y1c2xYFY4KQbF+bbTER3YDodC6JpnTFi5IYwsgzqI0rue/EtWl2QwZaUyVFtLRfskXUzHqzfhhRrKz0pm0p16i1aSkuSS7anjUxKukMpMAxBMHSNuA3QCg5waAdCamM2bRp0mSvHuHM4k630CWpuWB1LYySYBkAg3G/hjrqXIq1HBUKFAIIkiTYAb8N+EjuxRt7SX/ouNdwEappZtUkBdwOAP/jaCOGFeczgIsAvDcSTzNhx5bTgjNZx1I0AlN9Rl7rH611m3DCivmCzC87mfDb34hSsveDukovvawgT7T4kezBwpLIuOcDmO+3fgfJpIUkiT9UbiZP3e7bEj9lWM+qI3vMD7x+JwGEky1yO9f5jh70yPzp7gB7sJMkvbA5aR748cPuko9K9+I+Awswwyy3VKazw8gRiFcoC0CZ5Qb/fhk2RkamqaUFpjSJ5CLk9wwrzfSqICKJYWguZLk9oRN9Itso4iScZYaLkW3eD7MLTozrMuJ7IPZBA2cjjx0g8LkbYU9IdIPUNzZTAAA0qY2AA+FrGZxHUqkmXteDOq4EWJUja1gLTffHVXMMqAGJ0gD1l7J206fv4nfhsjDYsIVU/qDugAmRtbUpa0QvEG1+Y23nC3pyn6akUABBBi2oxEMVAMECJkx54LzWdepbaCbcDtMsbu2w0yRaDwxHRQll0h3JPJpYdoATyUb+JjninbIGlQnpNV1XoVG7Ignsi+zX2kk8eeGtavXKyKi0mH1UlmgQSWMyAJ3Pfzs76TqqqaAi+kACkXeNTGQFNrjUNDCQDtvANfN0wSpVgNUGFNKq5gSQPV0En1STeAeGO5y0QbawI8zR7U1KjtUgksFnUp/VBNhc3HhA4i9I5rLogik8bqFYAwRseAG0kyb244e0s36QmmQgCtrCsrMTCswAJWQI3Jk3PPCbrLQqU2LrQUKFEDWARPFlIkDgJ5bnDO6wL8JVK1ZmYkqongFIA9hj78ddGdN/ktUuRPZgQQYJkE3F7WiR44L6PzLOul0PpGnSSIBHfx8+/Czpll0aYIeQeyQ6EXuCPLHJyvKOdVhj7K5ihWZW1lNQk3YHUJAHHwJ7/LDqi9Ci8BSW7QViS1MgydWrsyJO8Qbze4qPRfVxyqnSzMTdYAgRwJ9Y+A9m+LEOjWhHcFUPBtdRZMwABIYxfhHdhqBZz/AIsCBr1F3HZYgin2jcNoNoO0WE7cwcyXLG7GVlgdgoAAIJftbcTx54ZVege9jTUSvpCFOmYPZMSbk8Pdjtuh3pkkQlwDf1SwO8SYNhBHE446u4h6WouNLB9dT6xY2CHSwBvIMx3XPdj7qRlzqq1dMkQqkkhb3a83awj++H2dy6mkdQWKk3VfWAaSQVkzI2JvBwi6LzdNB6JN9bG+q6yALbbeZjAbwLWQmrVrOx1DcDZR7CQJmQf4RjxMrxINyFEiTyN+YuP3cH5nMhVuwlRz3sIkA8RFz4GeA1NxIiTA3sIYzBuBxn3HCdrK0F08qxnskRvbgT+OXnOOTTsSQRJAuP2hx/vOO0rkGw1E7Flk7QIOxnuN43xyXZggI2J2HADuHMf+MK7XI+GG9E0ZrKLeuvEcCvLz7sOc7TU1HkE3jflAwq6By5NanbepvMbfH8c8MM1T/OP9o8BzxPU4GhyWTP59qhgkRYQYCqN94+1YA7DuOA8zkBE6mJaRKlAGsD6usaRHDwnBtbJKD2lhU3YMuqPq9lFM3vw8eJX1aJedIMk2JJkclieZOwAHhfDytDwVrAPnk0sdLzxJgNA/aMWtEgTv54ApZc1IO0kAg2kNF1BA0LsDzthsvRCs+nWNYBLDSTHPUy2lgAZk32g2wFVUh9yxaJAJuuy3YGxsdjwwE1XzDlhvQKBnZNDzcWK6VaRG6kAdkAtcxJHcSmaqLqSrYhSVj0mvUwN+KlbktIvuAbHCcZOpqcROiCeJAHPSZAmbATbjw8eo6oqSRDa4BYAEGGJgkap4iDzINsMico28BkjL1TRqimtNhDMHIc6R64LRoM24RzucRZno30wIXSwpgfnB22ckkgSW5mSSRJBwr9PAkj1jaN1LDYzEmJvNp74xHTqkOGQaW7hKssdrVp9a1jAt3cW+gm3yMlyVFyypfsguSrsDtam09mTtJmAbkCcE5enTDs5CKnZ0drWZB9Y6bg/Wg8478Lq3SCuAHQshaSpZg0x6wa4jYkwbDzxF+Wj6ukBVjnIiAQW7tQm0TbmQ2+QKB50p0OxqF10vcx2SJBAadgNRkFQAbAbwMR//AE21QH/hixYtIYrBUqsgyJ7UtEAC54YKpZ5gykEMyiDKqSFGx1RK+0ESfHHfpZCvTqhWZtJ/4ggNF5APhc33i+CpMO3sc/4dT0FUPZVw7sSwudxzcSDNpMEyJGI/yhxlxpA0m2pGdDYyAWWOyLwJnwvietmuyqmrpYesV7WskdglFkgKZvsWOwJnHmZz1OpTgrUMqILgQhsdSgvIJiSTzicNu7ibWKalapURSQWuT6kA2IaXkGANO9hflc7UyJSVlsTfQyksd40mWMAi5jbgIxLlMxqb0NAW06iKsgSwlyaZ3vcxIAAOJbvTNN3pwit2UDKJmyKjaVYzcNEjvthnwLRACGmsTCbAAjTIOki+km1+W/OMKq70ixalSCs1w3HSAJJG4va3zw+y1TsFNBVVGsiqexAnVsA0mRvI9+FWeyCKVgXAklSGALQeySbjbhxsMBjpJi+oJOwPHwAM3i8TzvAOOstTBVjq03te5gRMmOJnfniFxdtuAHq7jbcDdp5bccGJQAvE8rGSAJtsvGL3thWuyGRN+TEgesJhTK2MkWtNjM3xC1KHA3hTwtJIIuARtx4csdVOB7Q5WjfYiSdQ7/jOPQks5tYCJgmAJkQRO4n24WmmG01Yy6tU5qpw3b/Y2/EX8sSOFLMTqksdiOZ7sEdXkioOI0tfYW0j57keeIqYtx9h+/EdVlILJYXUkEg2YnciBFgWJuDtA8MR06umOyt1m4KmCoBKMrAk8bQIPli1V+lJ9dUfuZQfjiJTRf1qIXvUlTaY2gnjge7B8nZ8FQzWdIRVECb9li1+yQO1eVAHExbAhzBZmUBiZBJIMkSJUhSdIO1v74t2b6AoVNRBdC3EgPtytI9vHC/O9Vj9SpTmNI1alsd7Cb8+Bw6lHszt1FbfPDXMxAKoJhU07gK3rgD6pO7GZtiNc1I0lWNMNNuzqa53Nh5cJ7sNq3VTMAki4iOwyEwYnfSOHj4ThXmurFVSx9Ex5EI21hCxMQNp5bYo89xYtLgmNMqAqABjcl1JRVAZrSsEgbjtA8Cd8CdJZmkWbTpmwUhILSPWF7bbRINjIEmGplXXSHJQjiSwKjcCGMTzMHyjAr5Zr2MuLbbRtcFgSZvNpjgcTUXzYbC0oJoOp7qgdmBIFNSPVaBJk6bCMcplqb09aBgSwU3AVnbT6jKWBgG8wCI2g4CKVF02OsiLgpaJILMeXO+0bjBis1jZgZ0gajAvrYhlIHeouS3EYftwC8nGYyGltCj0kchEAH1dpA5/Hhian0c9m1Ksm2pirTAGhReLgGI44jyymXkMyh9LEFACQOOonjPrDhtbB1bP0ta1ZmLKGpkKpjsiQbrqE+E3vgOUkF0K6mVdAFYgFTJgg37oA4nnbvjH2tjEGAbkgXJna3LidzHDEtaqWYqSpliSZg8ezLGdud/GMTIwZWFtOnsCG06yAJYAyDtBgi3nhk7YWqQBUcqSxBBAWQCyqpaBA23sbHY7RsRS6WcOO0YCxYIQvcfqwQDvviUuWUFzLapkSgCDtGYUIxMsOc984DZVeo0QqgcOP2Qd97AzhnhiVayd5nMNUYNUPaW7LcAQPAxbcWxG2jSeysRdTY2AgwZPhfgcMKmXVUUurNrOyytv2gwmZkbHYbb4jzuTA1CSY0tcqdMbDfvHK3PfC7o3kKTfABSy5lVnci4IiSZaTANmIsefHfBbZYI3ackG/E3JlbxBtAmePniKhRLXjSSQoAAm44d07+3BtEVFBiW4WN4G47LGIvfu5TPO5MKwCrlDq7JXSIJtNrzMAEiAf74hWCG7zH1Y4LJvPlHHzwWKzSQ0dq5ggdkiFjSL2MkeOB76Em0mdv3+zeSLQdwO7HLnIGsD7q+o1O28U7mANysTebQdxzwJSDQL4L6G9WtuCEUEH99rXJA5X44gy9R9Ig2jmcQ1sDQ5ZfNUcPPc/wBscNmjzxPmRCkjecLl4+eMjyh0SflRM3x6t/x+Jx7Qpi1sfOb4zyxkezmy7DfibYHqdIsfVY24ySB4Difd8MR5+oZA4EgeXjiLL8RwxynJK0wUnyF0885EEyO8CB42x9Uak1mo02BEeqBI78Q/VA7p89sCs5k/jjg+/qLFne3F9g9ejcu0N6LTEgQTYE3tt+DgCr1boNqUO6yZOrtGTvtB58eJwwyosw4DbusMc1PWP42A+8+3FY+qmuRfaXYXN1TNytWmzRCm9PTaNlmZG97wO+Yl6mVAADDAAwdXEjirCPOZtwO0+aqmN+OGlMw2K/rLWUB6bXcrNfq9XUJNN3I5EMFBm40vJInex32FsBZjI+j3Ur2iZ0kMxPDa0b3nxxcc1nHUiG48b/HB1KqSkk/jwxrhqe4rRKT28maNk2GlNmM3s9rqfbBHn7emy2kcQxMHUsafC4nhwiDfGh08hTedVNL79kD4YA6S6FoqvZSNN1u1j3XxRuhd5T1rGDZLHSvrJIMGwSxiBbuxFmSX1EBgZ7RkwYNxBuBPA2EWwxydMGuVOzFQR3Soj2YHqUh6RUjsmbfuk774Cq8D9wWmgAV0uY1SVJA0gybSPdjpzTksAVZoYHcE7GPVYAxe/dietTGuoOEC0nkMc0V1MCdxPduomY3nDx8IElatnvSAJ9I6wFbsmwYnkSFtJnYcsBhYdVsRNgNQkerpIbbcjjv7Ys03aFgPznAAcTyHcPZidaIUiNuAMlR2l2U2Gw4YLw6YOR10ZHoK8WMWAG3YJAO87i++AVp2w4y1ELlK2kRfv/UXEmQbUksATMSQCfbGMerLiiuny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43012" name="AutoShape 4" descr="data:image/jpeg;base64,/9j/4AAQSkZJRgABAQAAAQABAAD/2wCEAAkGBhQSEBQUExQWFRUVFxwYFxgYGBcVGBgXGBoXGBgYFxgYHSYeGBwjHBwYHy8gIycpLCwsFx4xNTAqNSYrLCkBCQoKDgwOGg8PGiwkHyQsLC8sLCwpKiwsLCwsLCwsLCwsLCwsLCwsLCwsLCwsLCwsLCwsLCwsLCwsLCwsLCwsLP/AABEIAQsAvAMBIgACEQEDEQH/xAAcAAACAwEBAQEAAAAAAAAAAAAEBQMGBwIBAAj/xABKEAACAQIEAgYGBQoEBQMFAAABAhEDIQAEEjFBUQUGImFxgRMykaGxwQdCctHwFCMkUmKCkrLC4RU0c6IzQ1Oj8WOz0hZUg5PD/8QAGQEAAwEBAQAAAAAAAAAAAAAAAQIDBAAF/8QALREAAgIBAwMCBQQDAQAAAAAAAAECESEDEjEyQVEEEyJhcYGRFKGx8FLB0UL/2gAMAwEAAhEDEQA/ABcxnGqmBIX4xO/s24YmVI1gdxx16GAvjHtkfPHYW7d6D548aXhHqx+Z8+5kwOJ5CDJxbPowzeqhmE/UYX5yG/8AjirmjqYjmo9+oYt30edDZigKwrJoUqNN1Mkap2M8cV0FZPWeCyqMdY9VcekY0Gc4bBVD1PM4FOCqHqeeGQGUPrHlzVzTUwY1MizylVxW9LU2KH1kYofFT8xHuxYs9XLdKaEEkVkLclVdM+cTiTr50Jpf06jstCVO4z2H9tv4cQWm3GT+Zp3U0n4EtPMSBj6o+F61CJPL1hy/aH478ECrInhjHJUWSJqVdkMoxVuakg+7DHKddK6Dtaao46hpb+Jbe0HCdqo5jAjsJ7t+Ptj8fc8JyQsoxfJoHR/WunXYIFZahEgGCItJ1Dx4xh3UzoS3HGS9VM8TnkP6xt9mDHvvjS8/64+yMehG6yY5JXgIbpInYRg3LsTTnjB+eEyYc5L/AIft+eHQrIadIF2m8ffgxKYGwAwPlh228PmMGqMcgM8Ax2MeTj5cMA6jHBXHc4+GCAxuotp7wfYceKO2O9CPYcdqJpDnpjzA+8HHzevTPMsPaAceVJZ/J6K4PaB7S/YHuxr9G6A8x8RjH8tvT+wR7CMa70c00qZ5ovwGLen6mZ9fhAy7Y9bHyi2PTi5MjOCst6p8cCtgrJ+qfHDR5BLgpPSGQ9B0rRZCf0lyWUwYKi5XugzGLzmcktVHRxqV5BHMEY69ApIJAJGxgSJ5HhiZMWgqEnK6Mc6b6IfKV/Rvf/pvwqJwn9sbEf2wsemwumx3Ex7MbX0t0PSzNM06qhlPtBvcHgcZv0j9Huapk+gK1kmwJCuB52PjPljNqenzcPwaIa6aqRWVqubEP5sB8BqwPm6kCOLWEcAdz/eTPOwwx6X6IzVCkr1KWlWOm7AwbkAgG8gE4SaDqljJO/ky4j7bi8lHJNYGnV+qFzVIRcusd3M41DpEdsfZHzxk+RqBcxRJBnWsR9oY1rpAdpfsj4nF9PpJT5IqYw5yQ/N+3CmmMN8kOx5nFUSZHlvXPh92DDgXKjtfuj5YKOCgHgx3jkY7jDAZ9j7HjY+XHAMipjcftfzSf6hiF9qZ5MB7VI+WOqLGJ/ZU+Ysf5McZqyn9lx/P9xx5cuo9BcHdE9pPFx/uxrHQjTl6X2F+GMkBhx3VW94n541bq405Wl9n4EjFdDr+3+yOv0okA+OPjjo7nxOPCMaCRGwwRk9j5YgbE+T4+WDHkWXAQuO0xyMdJxxeJJnWOEG/jjvHI44cUqn0l0ZyDH9Wop9sr/VjIsxufxxp42f6QKc9HV+7QfY6YxfNfI/AfdjJrdSNWl0MsPVLopK+YGsTohgJi4bjjRukB2l+z8zih9Qz+kn7P9WL90gLr4fPA0+kafUR0xhrkPU8zhZTGGuQHZ8/uxZcknwRUPX/AHfkMFTgTXDT3D4DHRzJOwGAmBoKGPcDKHPP4Y6/IydzhrASPVHMfHHgzK9+Phku/HYyg78dkFoyEjtEd7D+KGH8xxBnGmm/2dXuU/0nE1TcHuU+YLIfiuIqiyCvNSv86/MY8tvNnoJYo8Ldv/8AIp9qDGp9VnnKp5/zHGS0nnSeYot7dQxqvVBv0VftN8cV0cT+3/CWtmH3GDG58TjlmwH0vWKrVI4A/DGN9M59krmKjLIG07RG4ONPLoj2s2t6mCMi++MLynWfM2C13M2ALOb7D1gcaH1Oz+YLj01TVqHqwtpDEXAngPbjr2vJ3UsFwz+fFIKSYlwtyAL8ycQUulh+U1KZOyyBxsATA88RdKZFawVWMQQVaJKtzGEOU6Bqiu1H0igMmo7klNSqwtE+qn8Xnh1uvAlKi45DNiogYczy4HuxONziDo7ILRphE2HlJNycEDc4urrJIT9b6c5DMj/0mPsE/LGHZvby/pfG9dYEnKZgc6NQf7Gxg+ZEoPxwI+eMvqOUadHMWWXqK36V+6fiMaJ0gLr4H44zbqM36Uvep+WNK6R+rYnewiffAwunhZG1Msip4aZD1fP7sKkDwTogd7Cf9sj34a5H1T4/di0XbJS4J/QLy+fxxFWz9Kn61RF8WUfPFQ6w1garqxb2mNzwxXa3R6naD7jiioWjQK/XHKJvWU/ZDN8BGF2Y+knLr6q1G8go95+WKSvQ6wzO2hV3JiN43OIHOTXetq8CzfyJ88NhcnUi1Zj6UT9SgPFnJ9wAwE30k5g7CmO7ST8ThB/i+TXZGb9w/wBb/LHQ60UBtRPspD+k464nY8E9ddxyLD2jUPeoxBq7Q8fkp/pOCarSdXNVb+Egn3YDdYtyt7CV/qx4zWT0UC07KvcoH8FWPnjVeprfo375+WMrrHfuNT3lKgxqHUk/mG+2fguLab+NP6kNTor6EvT/AKlb7J/lxi3WK+Y8hHtONr6wDsVvsH+XGEdacwVr2NwBjZHr/Jnl0hNTJeiroBMal3EcRPiJnGndXhFZfsoP+3jJ8v0ma1ZGbeVHsO+Na6Baai/u/wAhxKae6NhhVOjr6QusVXKZZGokB3qhdRAaFAZjAa02G/fj76N82+ZapWeoz+jL0113YrUKP2mBiwAEAACTvYCHr90cKtOn6RxToU211XuWFtChVCmZLG/C2Ofocj0NfTJX0g0k2J7Am3C2n241Q4JS5NFxyNzjrHg3w4gN0jT1Uaq80Ye0EYx5NGTy/wCUVkDOV/M0zAk8GM7RY93jtoPXPramVptfhBvcn9Ud/M8Ae8A/njrD1hfNVSzG3AcAO7EpQWo18i0W4pryc5bpysKmtHZGJkaTpA8ALAd2Ny6mVc61BamcadQPowVAcLBu5Eb2gETbvxmf0c9Bq+ZpvVWQJZVPMCQxHvAxuWdcKEY7Amdz8MCc006CotCbozplqhVWHrg7doCFJ7UCByv/AObJ0f6v45DAC9IpFtZtwR/mAMHdHer7PhgJ3K0B8FQ6xL+kP+OLYQ10vh/1i/zDeHzbCWtgjIM6TH6C/wDoL/OcZjWqRAmT3AmJ2B8d/DGpdIpORf8A0B7qhxnz5IAO9zqpa+4NcH/ch8iMR1K3ZOqwAIbGCfAR8cSIhPA+4YgWqY9Y+2MQjMA7N8Ri0NNoluRpfTGV9FXdOCVWH7j9pfcwwozFvMH2gH5gYt30gZOK4Yf8yn/vpn7mX2YqWZaVDd4PkYP34wa8ds2ehpu4pgmY2b2+2my/0jGldRX/ADL/AG/6RjNdMqR+zHsMf1HGidQH/Mt+6fauF038aF1F8LG/TtOVqAbmmfgRjKM90UWaSh8wp4Dvxr+dHb/d+ZwE2VXkMbGk3kzxeDI16GIaQhB39QffOL31QDs4lCCJJNgNjteR4d2Hr5VeQwT0ZTAqCO/4HA2puwt4O87k1dCrqGDCCCJBB5g74SfRyiUkagsSPzhIJPrgCGJ+tK7crcLu+mSfQPBKmN1MHcbHFH6OqehztJVd1NR6eoBjDguwOvmZ+OO93bNQBsuLZqWK/wBa+syZWmxYwY35b2Hebx4E8DgnrD1gTLUmZiAQPjt4k8Bx7hJH55639anzlUkkhBMCZn7yeJ7gBAAA0vOEQiiDrB1kbN1tbyaYMBQeHcT53PG+Puiurg1a2IZPqftd7DhHLmOW7f6MegKWbzyU610Cs5X9YpEKe68nuGLF11ywo5+sAIRmQxsFYokEDgCZHiBhNa1ColdOnLJD1K/zKeB+Bxq+fSVUSRJ3ESNtpBHuxlHU7/Mp+9/VjW8yLJ9rGfS6WU1OUD0OjRxdzbmB/KBgzos9i/IfDC/ozoqolao/pppuzN6PRsWgeuWJtGwAGGHRfqeQ+GLxVMi3gqnWMfpLeHzbCSth31l/zLeHzOEVbBHQ1zh/QX/0P/6HGe1M0PRuosEowZt2rlo7pcgY0DNf5Bv9A/8AuEYzZ8uVSsdgaWobXDKpHC2xxHUXxL+9wpimowKMJ4fdi8ZXpFBTQGqigKNM00MrA7+cjyxmbZgmRwn++CKLCLifbjXKG5EYy2n6N6+5TVlhUG9Fwx+wZV/cZ/dxmgFmTlK/1L7jja81lhUpsjCVdSp8CIPuximYoNSrMj+shKt3tTMT5qQcZPVQtbjT6eXYGoNP45iT7wMX76OX/NN4J8DigqIqEfi8H5nFi6qdZ6OTpk1i0NpA0iTbVJ3Fhb2jGTT61/exbU6WaHnvWHh88DnE2ccHQRsQY8LYhxtfJmXBG2O8i351fxwOI6hx5kT+dXxxyOfBU/pM62tlzTo041MNbSDGmYUAhhxDSCOWKr0KtavUOYrP6OhSiWWVLEQQqGZm4lhcSAJYgYs3W/q5+U5xXqHRQp0/zj7bMxCqTbUZ34C97A5r1567isRl8uNFCkNIC2mJ99z4Sd2ZiW9tOVibmlR91667vm6hAMICfPxvvz9g4k1mnV1CcDa5EY7y3HxxoqhUyy9UOnzk83SrC4RrjmpBVh7CcaT9IjpUrJUQhqdegjKeYBYH3FcY7SXFr6JzdVqAQgmnRYgMdl9KNXo58U1Rwk88R11emx9N1ND/AKnvOaQH1lLA94h4fzvPeDzGNZzc+jEbza0jbljFui0qenDUf+IpJUfrAKWK+cR4xjYMh0omYytOqhs0eIIBBU8iDIxPT+KNjT5o9p16v66fwH5vg7o6wI8MLw2Dej238vniiwK+CrdZj+knw+ZwjrHDrrR/mT4YR1cAZDesf0Fv9Fv/AHMZz0hmx+TVQD6tEA+MXHlMeWNGb/JN/o1P58ZXVzIDEgm5kjTuSZPHbbwOJzWUBOirUzODUa2+Hxzo5Rz7JnHSZoxYkeQxojqt9iTS8n6Wxmn0k9G+jzCVwOzUHa+2gg+2mf8AZi9N1iy4/wCchuRYzcWIt34B6cy1PP5JvRsCCC1NoIh0Jgwb7gg9xOOklJOIYNxaZleYSHU+X3fPHmTyPpa1FAuv88AVNwV1EvPcFBJxFSrSug2dGAI4iD90jFh6kQc9H6tN2/eYgfCfdjzIJxnXg3SacbNDzo9Tz+WBicMygIEiccNVQblR5gY20ZEyndJdcsvRzAy7ltZKgkDsqWjTqM23HC04cUH0nW3ZVO0SbCACdz3A+/FB6e6PqZvpkuEWnTo6Nb1BKNTpmdbGdJ1RpAB2F40sQq+k/r1VrzlssjmmD26iqTq7lMbTx478gH21QLbsVfSh9J5zDHL5cxSB7TCRqPdPAcOPHeAuZBsFf4TW/wClU/hP3Y8/wav/ANGp/CcVVIm7Z9RrzgrJm3icDDoavwo1P4ThjlOiay6ZpVI4wt44xNpx25BimNOh+iK2YcrSHqiWYg6UHeQNzwHHFoznSeb/ACUZWnlaaUkIIYLU1MwMlyXa5J3JHsEYho9b6tKgKFDIFaQ9bUSzO36ztpEn8WAAwHS6c6Ra1OgwvMaS0Dl2mNsLJ9kOk+WMeg6lbL1Eq5ikwpzJdVJgQRJHK++LvkOmKdLMB0YHLZthJB7NPMRZu5ag35MO/GY5rrV0klb0VQvTcgHRoQGCJBjTxGD+q9BqozNOqTB0alt6zaiG5hhvaOE7DCqKijrbNxRFODKFIDbGe9UOkmZGo1T+eomG4alPqVBfYj3g4uvRBu3l88ccVzrR/mfL7sIqpw862GMyPA/BcVfpHO+jUtpLAXMEAgC5N98AZDHpzpv0GSQAS1VaiDkBqkt3xa3eMZzVq32MRuRF+X3YlzvTCVaup3Kr9UNsB3cp39uOsxmcoRP5QpPLtxy5Xws0u6Fywc1sMKPTNYAD0tQRYdttvbisnPqXOkyPqxyw0o1LYEY0K2XPp90atXlAS6sV7XqkNrMfrWOmO8Yf9TOstRMoE0BlBN2JU3EHhG8+3FLzfXSmuyVCd7sy3PHsAb4TZjr7Pq5df3pf3scKpajVbSvweS9dNKlQ6l9HSf6xLKdWwGxBtBx71OqCjmVJcOXkHRqNyI5RA54zSt14zH1VRPBVHyw36mdOVaubQ1nOlSGPBbMB2ptHHywk4T65UOprpRunS2aU0l7mHwIwsRdRhR3m2y2k+XLj54Q9M9dMqFKLXV3kdmnNU78knFO6w9bM2+WdcslRKRYCq5CKSTICzqJAbiDfbYEzZW2TeEPus3XMOKlHL9qnTsxEfnKm+kEbjmdrjgL5dXzqMs1qhWp/6DFv4x6gP2WwyzmTenRpU1NQaTrqNTVnZnI2BiIknc7AYXejWoxL5SpYXeCJPM0xA9hwsXfxDSwtpwSn/Kqq/wDq1nU/w9ke84+15yOwgj9gU2HtljiQ5J/+WyJ40DTPtZG9s49ORzX/ANx7Gj5DD39PuJX1+xB6XP8AFSB+0tMD3jDLofMqX/S2pqsWKaHbVwBRXEg+0YBcZld8yngzBvcVOOEr0v8AnNRcckosG/jGgDDL+0d+fuX/ACnV4NT1fkWsRIYPWWRz0JV1HyHtwt6LypXOgIqrR0T6Qa2kkAaAXZogmOBOk8MLOrvWinlw6UHeiHI9ch1t+rpJ0E3uZ88Mc/0mKeWqVFTRAIB9KKuqYCsCqqoEnYKNr46fFL9x483/AAK85nxUzYde0NRAfhpBCgHlZffi09U6A/K82SPq0WH7wBxleVNQN+aDE8Cs+I7ji2dF9NZ+i7OtLVrVQzNTB1BLKLRddrXthqoldmgZuiyLTzdIE1KOoOo3qUCTrTvZfXXvB54vPVzPrUXWjBlZQynmDscZHkOvWeXs/kamP/Tqg87w+GfVHrhVyy1GqU6dOizFkpDUXBN2Wmuqy6pPa2kiwwqWBmWbrpXjMr4H4JisZqpIIOxEHwNsOcx0gubCV3AQkHs6trlb+Sj24CrtTWeyCPAt/bHBXBR8z0Gj0swE1zScaWJldOhGZWJ3IJMRe98VZKKwZsQY+HzxbMv0oBkndjHpmquNo1NqAAHgoEd2Km7RA5qCfGb/ABxQQKydEA4dUVthFRfblJHdw/t7cOaFW2Ju7BItmb6iBMvUqekLFELABQB2RMG5wd1S6jZXMZWnVqIzM0z22AkMy2CxyxbauW1ZeusfVce1SMKvo4qfoC9zMP8Aex+eNDik8E4lR62dX6NDNKlKkqqEDRcyfSILlp4T7cL8/wBCJVrFxmAkNAVdOkFYncRPlxxa+v2VJzHpOzC0CTLKshWBgaiNR7hfGWZDppy7tcS4MAkQJUMAd9reQxDa7bLqSwi/LnHUAK9K3EGiPP1RfERztcKVV1VWmQhpqCDYyFsZFserRdhqXWVMwdTH248aieOrzP3jEtq5UTRbfIAwrD1XI/dpt8QccVaWZP1ifClT/wDjguop5f7UP9M4hZZm1/sp92BtX+KBb8sDc5kW1N501xG9bMjj/wBs/I4c9GdBnMPoQLq0lrqgECJv54Nq9Ra44U/aB/UMSeppRw6R1SfkqVTO5gcv4H+/HH+IZidkP7r/AH4dZzot6NQo8BliQNZ3AIuHg2OA6gjd4/eqD54dOD4QAP8AxeuDdaZ/cf78RZ7MVK9MU2VQuoE6dSyRPOeJwxBP/U/7lT548LmPX/7hPxXDJxXALBKOVCAAUojlU/tiVcst5pEze9WQO/cRghGJ3cDxdfmuOa7OBIMiYkGm29piJwySA2MG6XK0dKoFJhbREWA27u/FWzOXzZdypOkmBcTFojlHyOPekekGUWIlmE3BabQY3Hq4gpdL1AZmbcdsWiqJS+IuuX6wPSTQlJbE9pmgXM7AfPAGe6bzDA9tVtsign2vOOeiaheiGbclpsOZjEr0sQlOmNtdFLXKuysdWlRqIQnad7bAnuGAw/Pfzxcc10YrrB5zYx7cCt0UsQF+eHWshdogojaCd/fhxQmMTU+jVU2ifMYMp5cxw9uD7iYskaxS6waqlZKdCrUktYhaUW4+kII48MVDq10FXbKvUpN6HRUZS4qVJJBFvRAaDE7k3xzWztVsy9TUUed1JUce/CzJuxDiSZYnncxfF2xUgnO9HZjOZhaQrlgywzHWqMrEKC0EgLx24nDGh9BLrOnOUBMcGaLgmJInYb4gylFDMnhz04jdDfS0ecz57YxL1Suma36Z8otuQ6ndK0aS0kq5R0WbsHnieEX4eZva8VXq70rEnL5VjIkK5BM7xJiALXvN4xVV9ID6zCfD5Y7OYrobVnH7xHwNsH9VAH6ea4HNbobpICX6PpkTstRC0XkgAcrd52nAGa6Lzg9boyrMA9hlbebEqsC398QDrFnF2zFT/wDY/wAzian1xz4uK7n94H4jHe7pvINuojynUzVFgVyGZpuQANKamIabGDaQJjfu44+zHXPMoYKZkMLQaerjAuGIJJtabjBqddukQs+kMcylI/FMdp9I/SHJW8UX+kjCt6Mua/Ia1V2/Yr+b6eD1Sa1OsaxMEaGDdkbFVFjHDcccLq/SuWJ+vNuZF7b6Pvxch9KOaHrUKJ4eo2x32fbHtP6TWkE5OiSNiEYEQIBBkxa04dOC4/kVubxRSTUy+vSSwY20wdU8iumZ7t8eN+SiR6YAg3utoueOLvT+kXLiZ6PoiVKmBplSSWH/AAtjJ9uOsv1z6ODBj0fSDKZBGixAAm9MC3Dl3YekLb8FPFGhMGsoJixib2H1+JwZS6OolHjMU9X6pIBkQxAE7xwxaKPWDokNq/IwrEEFtSFu0bkEuDqIJ7W/fisdZWycj8jopSUp22Jl5kghYZoBESRBYzJNsOmjs+CrdbXTTQCVFY9osoVQy7RJCgkb3JO2ETtwG+J+mTFaAZsIuTFhJ7RPLEWTpy6JxdlX+IgYOOUKrLN1WpkUWkn1rTtMCYw0qYOfJKqgJYAQAMDvlz+L4xTduzRtpC9kMHAkGbX/AB4YauI3wLUk7C343wlsRoiKnniSmtv7Y6RO6MSLQODGT7A22P66DWTz88B5eidRi8n8WE4bZrKuolgZ7xI+7HmXzUWIjw29n98U1NVstGAszWUPFWnwj44FSgCe0Ijib/8AjFnWqjiA092kfNhgV+il3BYeQj4k4xT1HeSigiOl0aNFvbP9sUvrPm6lNgy1GA5qViNtkUT57+eLpWpOKbqBAZSBxmQRjNesPSGswURWiGIW5ix7hwmIuuNHpoqTyT1pOKwXbJKhpr2i8qIcXJ/aMWM4kXo4g2m54RfyOI+qPQrfkNMkhZlix2CsSQOcxeBc8sHvnwgKUTvu7GGM8rxTHgb8ztia0W5OuCimqTOa9DQIqOQeCWmebcF8N/DfFe6Y6UrUgCqyoEmQRHjy3wbXVpJJvvv3m8mAOPtwqz9RmptvEH3yL+NvHuxphoQ8E5akvJxlus7uoIpC1jD+NjItsT4RiSl1oVGIam+o8JBHuIwu6EyhAqNA06gJO3/Dabk3v345otGeUx9YqATEHSyrccZ9+HfptJ9ia1p82WijnFZNZUjaxsRPME/i+IadYFio4XE34SYO0Y5zT1Cp10xGqCQRvMRqWw5crjyly1EDSzKqzAN1KkEAghtiY9k+eE/SwSC9aXyO1pAj1ZJEgQZjgYjAecyammwWzEWgSfH54KNSFNIo2mZntIWlZtxOw25ziTJ5VDcoZS/aMAkXsBeOO0R7itLbw2HdfKKD0mIqsLkhRbkRMiOGDOqOS1uznSSICg7yeIE+Xnj7rNl6S5t/Rm7SzCYCs1yAwN99vjifqh6IuxaoyMPVCk3BEMZnfhBtfGl9JnXJY6eTY9mACOBPavsYuSLgTEXxEcswvAj9k6ok8YmOO+GbVgYB1ESWI4BZ7t5IFzvMYgz+a1GVqGP1YAgXBAI4T8TjO2WQsrVIBtBubGY7u/HdOY3Pk0/+Dbjgdnlt+PjAU8uPaxLpERq9x8vDhjuDiQudUTxEiZ7/AIYdNl4WnaJQE95MmcI6Qv7fdbFg6SqQygcEUYEsUcuSytVBUsREXMCbDeMCfm34Az4Kflg6pVUg+rBtsRv5fPAn+Hgm0fxavdvjz2zSiCt0Zbsg+0H4Y8FN0FlJgbb/AN8EN0W4HZJHkQMSLRqQSdGld2awHmu57oJwKcnSG3JEdDNySCIjv+WM067dFlatRiBIdpIMBZIbTpiZvfGlZnpYLakO1ft7t4oNgN7794xTOuOSigWNuNnOmR608G8uUY3aOk9J2zPqvcg3oCuXylAeklUSBNriZAHcZBPIA3OOswoAPaBMxpm83Ft5tx7p2xHSY0aKJCkhFBj1RKiNp0zbjMza+BihbUxHMxF4tuBIAB4d4vjV3wKuD70fpDMeYgRtaTt47DyMDdNsq5ddOqWJBBEC0Exck7i/MYsXR50oxrUvR6dUagssQLAKRKzI2IAnFe6x51HpQW7SPAQlmsQAQCREgjYRzvwNCOQP0RUUZemZkHWSAQDqJqXPHs9ny4iZwo6YpDUKimTU1VJuYY1HYTPGNPE+JnEWXqFZC6YPAzabGII3km848NQsVGnYaVUSb+Z3PyGHESLdkc+no0YVDDLCzAksFgQbaRMbtcmwxLXzyqn5t+0bsTJtHqrNok6bD24rlLox6KhXqqp06SpI7IEWBWePy3jEuT6GWoSFaTMQSAZuSDPCJufmcKwK0HUM1ULD84F4Qb8ybRx5T44Y1c2xYFY4KQbF+bbTER3YDodC6JpnTFi5IYwsgzqI0rue/EtWl2QwZaUyVFtLRfskXUzHqzfhhRrKz0pm0p16i1aSkuSS7anjUxKukMpMAxBMHSNuA3QCg5waAdCamM2bRp0mSvHuHM4k630CWpuWB1LYySYBkAg3G/hjrqXIq1HBUKFAIIkiTYAb8N+EjuxRt7SX/ouNdwEappZtUkBdwOAP/jaCOGFeczgIsAvDcSTzNhx5bTgjNZx1I0AlN9Rl7rH611m3DCivmCzC87mfDb34hSsveDukovvawgT7T4kezBwpLIuOcDmO+3fgfJpIUkiT9UbiZP3e7bEj9lWM+qI3vMD7x+JwGEky1yO9f5jh70yPzp7gB7sJMkvbA5aR748cPuko9K9+I+Awswwyy3VKazw8gRiFcoC0CZ5Qb/fhk2RkamqaUFpjSJ5CLk9wwrzfSqICKJYWguZLk9oRN9Itso4iScZYaLkW3eD7MLTozrMuJ7IPZBA2cjjx0g8LkbYU9IdIPUNzZTAAA0qY2AA+FrGZxHUqkmXteDOq4EWJUja1gLTffHVXMMqAGJ0gD1l7J206fv4nfhsjDYsIVU/qDugAmRtbUpa0QvEG1+Y23nC3pyn6akUABBBi2oxEMVAMECJkx54LzWdepbaCbcDtMsbu2w0yRaDwxHRQll0h3JPJpYdoATyUb+JjninbIGlQnpNV1XoVG7Ignsi+zX2kk8eeGtavXKyKi0mH1UlmgQSWMyAJ3Pfzs76TqqqaAi+kACkXeNTGQFNrjUNDCQDtvANfN0wSpVgNUGFNKq5gSQPV0En1STeAeGO5y0QbawI8zR7U1KjtUgksFnUp/VBNhc3HhA4i9I5rLogik8bqFYAwRseAG0kyb244e0s36QmmQgCtrCsrMTCswAJWQI3Jk3PPCbrLQqU2LrQUKFEDWARPFlIkDgJ5bnDO6wL8JVK1ZmYkqongFIA9hj78ddGdN/ktUuRPZgQQYJkE3F7WiR44L6PzLOul0PpGnSSIBHfx8+/Czpll0aYIeQeyQ6EXuCPLHJyvKOdVhj7K5ihWZW1lNQk3YHUJAHHwJ7/LDqi9Ci8BSW7QViS1MgydWrsyJO8Qbze4qPRfVxyqnSzMTdYAgRwJ9Y+A9m+LEOjWhHcFUPBtdRZMwABIYxfhHdhqBZz/AIsCBr1F3HZYgin2jcNoNoO0WE7cwcyXLG7GVlgdgoAAIJftbcTx54ZVege9jTUSvpCFOmYPZMSbk8Pdjtuh3pkkQlwDf1SwO8SYNhBHE446u4h6WouNLB9dT6xY2CHSwBvIMx3XPdj7qRlzqq1dMkQqkkhb3a83awj++H2dy6mkdQWKk3VfWAaSQVkzI2JvBwi6LzdNB6JN9bG+q6yALbbeZjAbwLWQmrVrOx1DcDZR7CQJmQf4RjxMrxINyFEiTyN+YuP3cH5nMhVuwlRz3sIkA8RFz4GeA1NxIiTA3sIYzBuBxn3HCdrK0F08qxnskRvbgT+OXnOOTTsSQRJAuP2hx/vOO0rkGw1E7Flk7QIOxnuN43xyXZggI2J2HADuHMf+MK7XI+GG9E0ZrKLeuvEcCvLz7sOc7TU1HkE3jflAwq6By5NanbepvMbfH8c8MM1T/OP9o8BzxPU4GhyWTP59qhgkRYQYCqN94+1YA7DuOA8zkBE6mJaRKlAGsD6usaRHDwnBtbJKD2lhU3YMuqPq9lFM3vw8eJX1aJedIMk2JJkclieZOwAHhfDytDwVrAPnk0sdLzxJgNA/aMWtEgTv54ApZc1IO0kAg2kNF1BA0LsDzthsvRCs+nWNYBLDSTHPUy2lgAZk32g2wFVUh9yxaJAJuuy3YGxsdjwwE1XzDlhvQKBnZNDzcWK6VaRG6kAdkAtcxJHcSmaqLqSrYhSVj0mvUwN+KlbktIvuAbHCcZOpqcROiCeJAHPSZAmbATbjw8eo6oqSRDa4BYAEGGJgkap4iDzINsMico28BkjL1TRqimtNhDMHIc6R64LRoM24RzucRZno30wIXSwpgfnB22ckkgSW5mSSRJBwr9PAkj1jaN1LDYzEmJvNp74xHTqkOGQaW7hKssdrVp9a1jAt3cW+gm3yMlyVFyypfsguSrsDtam09mTtJmAbkCcE5enTDs5CKnZ0drWZB9Y6bg/Wg8478Lq3SCuAHQshaSpZg0x6wa4jYkwbDzxF+Wj6ukBVjnIiAQW7tQm0TbmQ2+QKB50p0OxqF10vcx2SJBAadgNRkFQAbAbwMR//AE21QH/hixYtIYrBUqsgyJ7UtEAC54YKpZ5gykEMyiDKqSFGx1RK+0ESfHHfpZCvTqhWZtJ/4ggNF5APhc33i+CpMO3sc/4dT0FUPZVw7sSwudxzcSDNpMEyJGI/yhxlxpA0m2pGdDYyAWWOyLwJnwvietmuyqmrpYesV7WskdglFkgKZvsWOwJnHmZz1OpTgrUMqILgQhsdSgvIJiSTzicNu7ibWKalapURSQWuT6kA2IaXkGANO9hflc7UyJSVlsTfQyksd40mWMAi5jbgIxLlMxqb0NAW06iKsgSwlyaZ3vcxIAAOJbvTNN3pwit2UDKJmyKjaVYzcNEjvthnwLRACGmsTCbAAjTIOki+km1+W/OMKq70ixalSCs1w3HSAJJG4va3zw+y1TsFNBVVGsiqexAnVsA0mRvI9+FWeyCKVgXAklSGALQeySbjbhxsMBjpJi+oJOwPHwAM3i8TzvAOOstTBVjq03te5gRMmOJnfniFxdtuAHq7jbcDdp5bccGJQAvE8rGSAJtsvGL3thWuyGRN+TEgesJhTK2MkWtNjM3xC1KHA3hTwtJIIuARtx4csdVOB7Q5WjfYiSdQ7/jOPQks5tYCJgmAJkQRO4n24WmmG01Yy6tU5qpw3b/Y2/EX8sSOFLMTqksdiOZ7sEdXkioOI0tfYW0j57keeIqYtx9h+/EdVlILJYXUkEg2YnciBFgWJuDtA8MR06umOyt1m4KmCoBKMrAk8bQIPli1V+lJ9dUfuZQfjiJTRf1qIXvUlTaY2gnjge7B8nZ8FQzWdIRVECb9li1+yQO1eVAHExbAhzBZmUBiZBJIMkSJUhSdIO1v74t2b6AoVNRBdC3EgPtytI9vHC/O9Vj9SpTmNI1alsd7Cb8+Bw6lHszt1FbfPDXMxAKoJhU07gK3rgD6pO7GZtiNc1I0lWNMNNuzqa53Nh5cJ7sNq3VTMAki4iOwyEwYnfSOHj4ThXmurFVSx9Ex5EI21hCxMQNp5bYo89xYtLgmNMqAqABjcl1JRVAZrSsEgbjtA8Cd8CdJZmkWbTpmwUhILSPWF7bbRINjIEmGplXXSHJQjiSwKjcCGMTzMHyjAr5Zr2MuLbbRtcFgSZvNpjgcTUXzYbC0oJoOp7qgdmBIFNSPVaBJk6bCMcplqb09aBgSwU3AVnbT6jKWBgG8wCI2g4CKVF02OsiLgpaJILMeXO+0bjBis1jZgZ0gajAvrYhlIHeouS3EYftwC8nGYyGltCj0kchEAH1dpA5/Hhian0c9m1Ksm2pirTAGhReLgGI44jyymXkMyh9LEFACQOOonjPrDhtbB1bP0ta1ZmLKGpkKpjsiQbrqE+E3vgOUkF0K6mVdAFYgFTJgg37oA4nnbvjH2tjEGAbkgXJna3LidzHDEtaqWYqSpliSZg8ezLGdud/GMTIwZWFtOnsCG06yAJYAyDtBgi3nhk7YWqQBUcqSxBBAWQCyqpaBA23sbHY7RsRS6WcOO0YCxYIQvcfqwQDvviUuWUFzLapkSgCDtGYUIxMsOc984DZVeo0QqgcOP2Qd97AzhnhiVayd5nMNUYNUPaW7LcAQPAxbcWxG2jSeysRdTY2AgwZPhfgcMKmXVUUurNrOyytv2gwmZkbHYbb4jzuTA1CSY0tcqdMbDfvHK3PfC7o3kKTfABSy5lVnci4IiSZaTANmIsefHfBbZYI3ackG/E3JlbxBtAmePniKhRLXjSSQoAAm44d07+3BtEVFBiW4WN4G47LGIvfu5TPO5MKwCrlDq7JXSIJtNrzMAEiAf74hWCG7zH1Y4LJvPlHHzwWKzSQ0dq5ggdkiFjSL2MkeOB76Em0mdv3+zeSLQdwO7HLnIGsD7q+o1O28U7mANysTebQdxzwJSDQL4L6G9WtuCEUEH99rXJA5X44gy9R9Ig2jmcQ1sDQ5ZfNUcPPc/wBscNmjzxPmRCkjecLl4+eMjyh0SflRM3x6t/x+Jx7Qpi1sfOb4zyxkezmy7DfibYHqdIsfVY24ySB4Difd8MR5+oZA4EgeXjiLL8RwxynJK0wUnyF0885EEyO8CB42x9Uak1mo02BEeqBI78Q/VA7p89sCs5k/jjg+/qLFne3F9g9ejcu0N6LTEgQTYE3tt+DgCr1boNqUO6yZOrtGTvtB58eJwwyosw4DbusMc1PWP42A+8+3FY+qmuRfaXYXN1TNytWmzRCm9PTaNlmZG97wO+Yl6mVAADDAAwdXEjirCPOZtwO0+aqmN+OGlMw2K/rLWUB6bXcrNfq9XUJNN3I5EMFBm40vJInex32FsBZjI+j3Ur2iZ0kMxPDa0b3nxxcc1nHUiG48b/HB1KqSkk/jwxrhqe4rRKT28maNk2GlNmM3s9rqfbBHn7emy2kcQxMHUsafC4nhwiDfGh08hTedVNL79kD4YA6S6FoqvZSNN1u1j3XxRuhd5T1rGDZLHSvrJIMGwSxiBbuxFmSX1EBgZ7RkwYNxBuBPA2EWwxydMGuVOzFQR3Soj2YHqUh6RUjsmbfuk774Cq8D9wWmgAV0uY1SVJA0gybSPdjpzTksAVZoYHcE7GPVYAxe/dietTGuoOEC0nkMc0V1MCdxPduomY3nDx8IElatnvSAJ9I6wFbsmwYnkSFtJnYcsBhYdVsRNgNQkerpIbbcjjv7Ys03aFgPznAAcTyHcPZidaIUiNuAMlR2l2U2Gw4YLw6YOR10ZHoK8WMWAG3YJAO87i++AVp2w4y1ELlK2kRfv/UXEmQbUksATMSQCfbGMerLiiuny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pic>
        <p:nvPicPr>
          <p:cNvPr id="43013" name="Picture 5" descr="C:\Documents and Settings\User\Pulpit\chopin\fortepian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357562"/>
            <a:ext cx="1790700" cy="254317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Międzynarodowy Konkurs Pianistyczny im. Fryderyka Chopina</a:t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dirty="0" smtClean="0"/>
              <a:t>     Od 1927 w Warszawie odbywa się Międzynarodowy Konkurs Pianistyczny im. Fryderyka Chopina, najstarszy na świecie konkurs muzyczny. Jego twórcą był profesor Jerzy Żurawlew (polski pianista). Odbywa się co 5 lat w Warszawie. Towarzyszą mu liczne imprezy kulturalne. </a:t>
            </a:r>
          </a:p>
          <a:p>
            <a:pPr>
              <a:buNone/>
            </a:pPr>
            <a:r>
              <a:rPr lang="pl-PL" dirty="0" smtClean="0"/>
              <a:t>     Dotychczas czterokrotnie zwycięzcami konkursu zostali </a:t>
            </a:r>
            <a:r>
              <a:rPr lang="pl-PL" dirty="0" smtClean="0">
                <a:solidFill>
                  <a:srgbClr val="FF0000"/>
                </a:solidFill>
              </a:rPr>
              <a:t>Polacy</a:t>
            </a:r>
            <a:r>
              <a:rPr lang="pl-PL" dirty="0" smtClean="0"/>
              <a:t>: 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Halina Czerny-Stefańska (1949), 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Adam Harasiewicz (1955), 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Krystian Zimerman (1975), 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Rafał Blechacz (2005). </a:t>
            </a:r>
          </a:p>
          <a:p>
            <a:pPr>
              <a:buNone/>
            </a:pPr>
            <a:r>
              <a:rPr lang="pl-PL" dirty="0" smtClean="0"/>
              <a:t>      Uczelnią, która wykształciła najwięcej zwycięzców, jest moskiewskie Konserwatorium; w Polsce jest to Akademia Muzyczna w Krakowie. </a:t>
            </a:r>
          </a:p>
          <a:p>
            <a:pPr>
              <a:buNone/>
            </a:pPr>
            <a:r>
              <a:rPr lang="pl-PL" dirty="0" smtClean="0"/>
              <a:t>    </a:t>
            </a:r>
          </a:p>
          <a:p>
            <a:endParaRPr lang="pl-PL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dirty="0" smtClean="0"/>
              <a:t>    Do tej pory odbyło się XVI edycji konkursu. </a:t>
            </a:r>
          </a:p>
          <a:p>
            <a:pPr>
              <a:buNone/>
            </a:pPr>
            <a:r>
              <a:rPr lang="pl-PL" dirty="0" smtClean="0"/>
              <a:t>    Ostatni, jubileuszowy (w 200 rocznicę urodzin Chopina) konkurs odbył się w 2010 rok, jego laureatami zostali:</a:t>
            </a:r>
          </a:p>
          <a:p>
            <a:pPr>
              <a:buNone/>
            </a:pPr>
            <a:r>
              <a:rPr lang="pl-PL" dirty="0" smtClean="0"/>
              <a:t>1. miejsce  Julianna Awdiejewa (Rosja)</a:t>
            </a:r>
          </a:p>
          <a:p>
            <a:pPr>
              <a:buNone/>
            </a:pPr>
            <a:r>
              <a:rPr lang="pl-PL" dirty="0" smtClean="0"/>
              <a:t>2. miejsce  Lukas </a:t>
            </a:r>
            <a:r>
              <a:rPr lang="pl-PL" dirty="0" err="1" smtClean="0"/>
              <a:t>Geniušas</a:t>
            </a:r>
            <a:r>
              <a:rPr lang="pl-PL" dirty="0" smtClean="0"/>
              <a:t> (Litwa/ Rosja)</a:t>
            </a:r>
          </a:p>
          <a:p>
            <a:pPr marL="514350" indent="-514350">
              <a:buNone/>
            </a:pPr>
            <a:r>
              <a:rPr lang="pl-PL" dirty="0" smtClean="0"/>
              <a:t>                    </a:t>
            </a:r>
            <a:r>
              <a:rPr lang="pl-PL" dirty="0" err="1" smtClean="0"/>
              <a:t>Ingolf</a:t>
            </a:r>
            <a:r>
              <a:rPr lang="pl-PL" dirty="0" smtClean="0"/>
              <a:t> </a:t>
            </a:r>
            <a:r>
              <a:rPr lang="pl-PL" dirty="0" err="1" smtClean="0"/>
              <a:t>Wunder</a:t>
            </a:r>
            <a:r>
              <a:rPr lang="pl-PL" dirty="0" smtClean="0"/>
              <a:t> (Austria)</a:t>
            </a:r>
          </a:p>
          <a:p>
            <a:pPr marL="514350" indent="-514350">
              <a:buNone/>
            </a:pPr>
            <a:r>
              <a:rPr lang="pl-PL" dirty="0" smtClean="0"/>
              <a:t>3. miejsce  </a:t>
            </a:r>
            <a:r>
              <a:rPr lang="pl-PL" dirty="0" err="1" smtClean="0"/>
              <a:t>Daniił</a:t>
            </a:r>
            <a:r>
              <a:rPr lang="pl-PL" dirty="0" smtClean="0"/>
              <a:t> Trifonow (Rosja)</a:t>
            </a:r>
          </a:p>
          <a:p>
            <a:pPr marL="514350" indent="-514350">
              <a:buNone/>
            </a:pPr>
            <a:r>
              <a:rPr lang="pl-PL" dirty="0" smtClean="0"/>
              <a:t>4. miejsce  </a:t>
            </a:r>
            <a:r>
              <a:rPr lang="pl-PL" dirty="0" err="1" smtClean="0"/>
              <a:t>Ewgeni</a:t>
            </a:r>
            <a:r>
              <a:rPr lang="pl-PL" dirty="0" smtClean="0"/>
              <a:t> </a:t>
            </a:r>
            <a:r>
              <a:rPr lang="pl-PL" dirty="0" err="1" smtClean="0"/>
              <a:t>Bożanow</a:t>
            </a:r>
            <a:r>
              <a:rPr lang="pl-PL" dirty="0" smtClean="0"/>
              <a:t> (Bułgaria)</a:t>
            </a:r>
          </a:p>
          <a:p>
            <a:pPr marL="514350" indent="-514350">
              <a:buNone/>
            </a:pPr>
            <a:r>
              <a:rPr lang="pl-PL" dirty="0" smtClean="0"/>
              <a:t>5. miejsce  </a:t>
            </a:r>
            <a:r>
              <a:rPr lang="pl-PL" dirty="0" err="1" smtClean="0"/>
              <a:t>François</a:t>
            </a:r>
            <a:r>
              <a:rPr lang="pl-PL" dirty="0" smtClean="0"/>
              <a:t> </a:t>
            </a:r>
            <a:r>
              <a:rPr lang="pl-PL" dirty="0" err="1" smtClean="0"/>
              <a:t>Dumont</a:t>
            </a:r>
            <a:r>
              <a:rPr lang="pl-PL" dirty="0" smtClean="0"/>
              <a:t> (Francja)</a:t>
            </a:r>
          </a:p>
          <a:p>
            <a:pPr marL="514350" indent="-514350">
              <a:buNone/>
            </a:pPr>
            <a:r>
              <a:rPr lang="pl-PL" dirty="0" smtClean="0"/>
              <a:t>Kolejny Konkurs odbędzie się w </a:t>
            </a:r>
            <a:r>
              <a:rPr lang="pl-PL" dirty="0" smtClean="0">
                <a:solidFill>
                  <a:srgbClr val="FF0000"/>
                </a:solidFill>
              </a:rPr>
              <a:t>2015 roku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418058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6" name="Symbol zastępczy zawartości 5" descr="http://t2.gstatic.com/images?q=tbn:ANd9GcROYBGuXNOjT6N2Abf4dJdLKjtK14M_xUcIqaWFthlq7a6tRVJ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40874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Pomnik Fryderyka Chopina w warszawskich Łazienkach</a:t>
            </a:r>
            <a:endParaRPr lang="pl-PL" dirty="0"/>
          </a:p>
        </p:txBody>
      </p:sp>
      <p:pic>
        <p:nvPicPr>
          <p:cNvPr id="1026" name="Picture 2" descr="C:\Documents and Settings\User\Pulpit\chopin\pomnik chopina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428868"/>
            <a:ext cx="4400571" cy="285485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Nagrody Akademii Fonograficznej – „Fryderyki”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    Nawiązujące do imienia Chopina Nagrody Akademii Fonograficznej – „Fryderyki”, które zaczęto przyznawać w 1995, miały być polskim odpowiednikiem nagrody Grammy. Zamiar ten jednak się nie powiódł, bo w związku z zapaścią w polskiej branży fonograficznej stacje telewizyjne wycofały się z transmitowania gali, na której je wręczano. W 2006 po raz pierwszy nie odbyła się ceremonia wręczenia tych nagród. </a:t>
            </a:r>
            <a:endParaRPr lang="pl-PL" dirty="0"/>
          </a:p>
        </p:txBody>
      </p:sp>
    </p:spTree>
  </p:cSld>
  <p:clrMapOvr>
    <a:masterClrMapping/>
  </p:clrMapOvr>
  <p:transition>
    <p:newsflash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Statuetka „FRYDERYKA”</a:t>
            </a:r>
            <a:endParaRPr lang="pl-PL" dirty="0"/>
          </a:p>
        </p:txBody>
      </p:sp>
      <p:pic>
        <p:nvPicPr>
          <p:cNvPr id="1026" name="Picture 2" descr="C:\Documents and Settings\User\Pulpit\chopin\Fryderyk nagrod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500174"/>
            <a:ext cx="3099736" cy="4736586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5429256" y="5786454"/>
            <a:ext cx="2327560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Projekt  </a:t>
            </a:r>
            <a:r>
              <a:rPr lang="pl-PL" sz="1200" b="1" dirty="0" smtClean="0"/>
              <a:t>Dorota </a:t>
            </a:r>
            <a:r>
              <a:rPr lang="pl-PL" sz="1200" b="1" dirty="0" err="1" smtClean="0"/>
              <a:t>Dziekiewicz-Pilich</a:t>
            </a:r>
            <a:endParaRPr lang="pl-PL" sz="1200" b="1" dirty="0" smtClean="0"/>
          </a:p>
          <a:p>
            <a:pPr algn="ctr"/>
            <a:r>
              <a:rPr lang="pl-PL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pl-PL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Filmy o życiu Chopina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2906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sz="2200" dirty="0" smtClean="0"/>
              <a:t>       W wielu z nich wiodącym wątkiem jest związek kompozytora z George Sand. Niektóre z filmów to:</a:t>
            </a:r>
          </a:p>
          <a:p>
            <a:r>
              <a:rPr lang="pl-PL" sz="2200" i="1" dirty="0" smtClean="0">
                <a:solidFill>
                  <a:srgbClr val="FF0000"/>
                </a:solidFill>
              </a:rPr>
              <a:t>Pamiętna pieśń</a:t>
            </a:r>
            <a:r>
              <a:rPr lang="pl-PL" sz="2200" dirty="0" smtClean="0">
                <a:solidFill>
                  <a:srgbClr val="FF0000"/>
                </a:solidFill>
              </a:rPr>
              <a:t> </a:t>
            </a:r>
            <a:r>
              <a:rPr lang="pl-PL" sz="2200" dirty="0" smtClean="0"/>
              <a:t>(</a:t>
            </a:r>
            <a:r>
              <a:rPr lang="pl-PL" sz="2200" i="1" dirty="0" smtClean="0"/>
              <a:t>A Song to Remember</a:t>
            </a:r>
            <a:r>
              <a:rPr lang="pl-PL" sz="2200" dirty="0" smtClean="0"/>
              <a:t>) z 1945 roku w reżyserii Charles’a Vidora. Film był nominowany do Oscara w 6 kategoriach</a:t>
            </a:r>
            <a:r>
              <a:rPr lang="pl-PL" sz="2200" baseline="30000" dirty="0" smtClean="0"/>
              <a:t>.</a:t>
            </a:r>
            <a:endParaRPr lang="pl-PL" sz="2200" dirty="0" smtClean="0"/>
          </a:p>
          <a:p>
            <a:r>
              <a:rPr lang="pl-PL" sz="2200" i="1" dirty="0" smtClean="0">
                <a:solidFill>
                  <a:srgbClr val="FF0000"/>
                </a:solidFill>
              </a:rPr>
              <a:t>Młodość Chopina</a:t>
            </a:r>
            <a:r>
              <a:rPr lang="pl-PL" sz="2200" dirty="0" smtClean="0">
                <a:solidFill>
                  <a:srgbClr val="FF0000"/>
                </a:solidFill>
              </a:rPr>
              <a:t> </a:t>
            </a:r>
            <a:r>
              <a:rPr lang="pl-PL" sz="2200" dirty="0" smtClean="0"/>
              <a:t>(1951) w reżyserii Aleksandra Forda, traktował o okresie młodzieńczym życia artysty.</a:t>
            </a:r>
          </a:p>
          <a:p>
            <a:r>
              <a:rPr lang="pl-PL" sz="2200" i="1" dirty="0" smtClean="0">
                <a:solidFill>
                  <a:srgbClr val="FF0000"/>
                </a:solidFill>
              </a:rPr>
              <a:t>Błękitna nuta</a:t>
            </a:r>
            <a:r>
              <a:rPr lang="pl-PL" sz="2200" dirty="0" smtClean="0">
                <a:solidFill>
                  <a:srgbClr val="FF0000"/>
                </a:solidFill>
              </a:rPr>
              <a:t> </a:t>
            </a:r>
            <a:r>
              <a:rPr lang="pl-PL" sz="2200" dirty="0" smtClean="0"/>
              <a:t>(1991) w reżyserii Andrzeja Żuławskiego ukazał 36 godzin z życia Chopina.</a:t>
            </a:r>
          </a:p>
          <a:p>
            <a:r>
              <a:rPr lang="pl-PL" sz="2200" i="1" dirty="0" smtClean="0">
                <a:solidFill>
                  <a:srgbClr val="FF0000"/>
                </a:solidFill>
              </a:rPr>
              <a:t>Improwizacja</a:t>
            </a:r>
            <a:r>
              <a:rPr lang="pl-PL" sz="2200" dirty="0" smtClean="0"/>
              <a:t> (</a:t>
            </a:r>
            <a:r>
              <a:rPr lang="pl-PL" sz="2200" i="1" dirty="0" smtClean="0"/>
              <a:t>Impromptu) </a:t>
            </a:r>
            <a:r>
              <a:rPr lang="pl-PL" sz="2200" dirty="0" smtClean="0"/>
              <a:t>z 1991 roku,</a:t>
            </a:r>
          </a:p>
          <a:p>
            <a:r>
              <a:rPr lang="pl-PL" sz="2200" i="1" dirty="0" smtClean="0">
                <a:solidFill>
                  <a:srgbClr val="FF0000"/>
                </a:solidFill>
              </a:rPr>
              <a:t>Ostatnia podróż</a:t>
            </a:r>
            <a:r>
              <a:rPr lang="pl-PL" sz="2200" dirty="0" smtClean="0">
                <a:solidFill>
                  <a:srgbClr val="FF0000"/>
                </a:solidFill>
              </a:rPr>
              <a:t> </a:t>
            </a:r>
            <a:r>
              <a:rPr lang="pl-PL" sz="2200" dirty="0" smtClean="0"/>
              <a:t>(1999), fabularyzowany dokument o podróży Chopina do Londynu i Szkocji.</a:t>
            </a:r>
          </a:p>
          <a:p>
            <a:r>
              <a:rPr lang="pl-PL" sz="2200" i="1" dirty="0" smtClean="0">
                <a:solidFill>
                  <a:srgbClr val="FF0000"/>
                </a:solidFill>
              </a:rPr>
              <a:t>Chopin. Pragnienie miłości</a:t>
            </a:r>
            <a:r>
              <a:rPr lang="pl-PL" sz="2200" dirty="0" smtClean="0">
                <a:solidFill>
                  <a:srgbClr val="FF0000"/>
                </a:solidFill>
              </a:rPr>
              <a:t> </a:t>
            </a:r>
            <a:r>
              <a:rPr lang="pl-PL" sz="2200" dirty="0" smtClean="0"/>
              <a:t>(2002) w reżyserii Jerzego Antczaka ukazał historię życia artysty przez pryzmat relacji i związku z George Sand.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2053" name="Picture 5" descr="C:\Documents and Settings\User\Ustawienia lokalne\Temporary Internet Files\Content.IE5\TKCZXL4P\MC900286578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5214950"/>
            <a:ext cx="1571636" cy="147937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http://t3.gstatic.com/images?q=tbn:ANd9GcSg39YLLkFdXrb-KpmWfVpc3HeeoryDksgqv1Umw7R4tliA2SYV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3209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        Był </a:t>
            </a:r>
            <a:r>
              <a:rPr lang="pl-PL" dirty="0" smtClean="0"/>
              <a:t>wątły, blady</a:t>
            </a:r>
            <a:r>
              <a:rPr lang="pl-PL" dirty="0" smtClean="0"/>
              <a:t>, przeziębiał się </a:t>
            </a:r>
            <a:r>
              <a:rPr lang="pl-PL" dirty="0" smtClean="0"/>
              <a:t>łatwo.                       Z </a:t>
            </a:r>
            <a:r>
              <a:rPr lang="pl-PL" dirty="0" smtClean="0"/>
              <a:t>usypianiem go sporo było biedy, zwłaszcza jeżeli się za dnia muzyki nasłuchał. </a:t>
            </a:r>
          </a:p>
          <a:p>
            <a:pPr>
              <a:buNone/>
            </a:pPr>
            <a:r>
              <a:rPr lang="pl-PL" dirty="0" smtClean="0"/>
              <a:t>         Spał teraz Frycek cichutko, a i matka, znużona trudem dnia, zasnęła mocno.</a:t>
            </a:r>
          </a:p>
          <a:p>
            <a:pPr>
              <a:buNone/>
            </a:pPr>
            <a:r>
              <a:rPr lang="pl-PL" dirty="0" smtClean="0"/>
              <a:t>         Przelękła się pani Justyna, kiedy ją wśród nocy zbudzono wiadomością, że się chyba Fryckowi coś złego przytrafiło, bo w koszulinie, na bosaka przeszedł przez pokoje i gra… </a:t>
            </a:r>
          </a:p>
          <a:p>
            <a:endParaRPr lang="pl-PL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  <a:blipFill dpi="0" rotWithShape="1">
            <a:blip r:embed="rId2"/>
            <a:srcRect/>
            <a:stretch>
              <a:fillRect l="15000" r="24000"/>
            </a:stretch>
          </a:blipFill>
        </p:spPr>
        <p:txBody>
          <a:bodyPr>
            <a:normAutofit/>
          </a:bodyPr>
          <a:lstStyle/>
          <a:p>
            <a:pPr>
              <a:buNone/>
            </a:pPr>
            <a:endParaRPr lang="pl-PL" sz="6600" dirty="0" smtClean="0"/>
          </a:p>
          <a:p>
            <a:pPr algn="ctr">
              <a:buNone/>
            </a:pPr>
            <a:endParaRPr lang="pl-PL" sz="6600" dirty="0"/>
          </a:p>
        </p:txBody>
      </p:sp>
      <p:sp>
        <p:nvSpPr>
          <p:cNvPr id="4" name="Prostokąt 3"/>
          <p:cNvSpPr/>
          <p:nvPr/>
        </p:nvSpPr>
        <p:spPr>
          <a:xfrm>
            <a:off x="3071802" y="5934670"/>
            <a:ext cx="2336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KONIEC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SAMOOCENA</a:t>
            </a:r>
            <a:endParaRPr lang="pl-PL" dirty="0"/>
          </a:p>
        </p:txBody>
      </p:sp>
      <p:pic>
        <p:nvPicPr>
          <p:cNvPr id="4" name="Symbol zastępczy zawartości 3" descr="http://us.123rf.com/400wm/400/400/ja_rek/ja_rek0807/ja_rek080700013/3270409-kolekcja-buzki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488832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08319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>
                <a:solidFill>
                  <a:prstClr val="black"/>
                </a:solidFill>
                <a:ea typeface="+mn-ea"/>
                <a:cs typeface="+mn-cs"/>
              </a:rPr>
              <a:t>Ułóż zdania w odpowiedniej kolejności – </a:t>
            </a:r>
            <a:r>
              <a:rPr lang="pl-PL" sz="2800" dirty="0" err="1">
                <a:solidFill>
                  <a:prstClr val="black"/>
                </a:solidFill>
                <a:ea typeface="+mn-ea"/>
                <a:cs typeface="+mn-cs"/>
              </a:rPr>
              <a:t>rozsypanka</a:t>
            </a:r>
            <a:r>
              <a:rPr lang="pl-PL" sz="2800" dirty="0">
                <a:solidFill>
                  <a:prstClr val="black"/>
                </a:solidFill>
                <a:ea typeface="+mn-ea"/>
                <a:cs typeface="+mn-cs"/>
              </a:rPr>
              <a:t> zdaniowa.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pl-PL" sz="3600" b="1" dirty="0">
                <a:solidFill>
                  <a:prstClr val="black"/>
                </a:solidFill>
              </a:rPr>
              <a:t>Serce Fryderyka Chopina zostało złożone w kościele św. Krzyża w Warszawie.</a:t>
            </a:r>
          </a:p>
          <a:p>
            <a:pPr marL="0" indent="0">
              <a:buNone/>
            </a:pPr>
            <a:r>
              <a:rPr lang="pl-PL" sz="3600" b="1" dirty="0" smtClean="0"/>
              <a:t>Fryderyk </a:t>
            </a:r>
            <a:r>
              <a:rPr lang="pl-PL" sz="3600" b="1" dirty="0"/>
              <a:t>Chopin to najsławniejszy polski kompozytor.</a:t>
            </a:r>
            <a:br>
              <a:rPr lang="pl-PL" sz="3600" b="1" dirty="0"/>
            </a:br>
            <a:r>
              <a:rPr lang="pl-PL" sz="3600" b="1" dirty="0"/>
              <a:t>Tworzył głównie muzykę fortepianową.</a:t>
            </a:r>
            <a:br>
              <a:rPr lang="pl-PL" sz="3600" b="1" dirty="0"/>
            </a:br>
            <a:r>
              <a:rPr lang="pl-PL" sz="3600" b="1" dirty="0"/>
              <a:t>Urodził się w Żelazowej Woli.</a:t>
            </a:r>
            <a:br>
              <a:rPr lang="pl-PL" sz="3600" b="1" dirty="0"/>
            </a:br>
            <a:r>
              <a:rPr lang="pl-PL" sz="3600" b="1" dirty="0"/>
              <a:t>Grób wielkiego polskiego kompozytora znajduje się w Paryżu.</a:t>
            </a:r>
            <a:br>
              <a:rPr lang="pl-PL" sz="3600" b="1" dirty="0"/>
            </a:br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1078814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 Z bawialnego dochodziły dźwięki fortepianu.  Pani Justyna rozpoznała melodię  mazurka, którym kończyła tańcówkę chłopców. Zdumiała się. Ani przypuszczała, że jej mały, trzyletni Frycuś, stale towarzyszący przy muzykowaniu , nie patrzył na tańczących, lecz oparty o jej kolana, </a:t>
            </a:r>
            <a:r>
              <a:rPr lang="pl-PL" dirty="0" smtClean="0"/>
              <a:t>wypatrytwał </a:t>
            </a:r>
            <a:r>
              <a:rPr lang="pl-PL" dirty="0" smtClean="0"/>
              <a:t>bieganinę palców po klawiaturze fortepianu i uczył się słuchając i patrząc…</a:t>
            </a:r>
            <a:endParaRPr lang="pl-PL" dirty="0"/>
          </a:p>
        </p:txBody>
      </p:sp>
      <p:pic>
        <p:nvPicPr>
          <p:cNvPr id="5123" name="Picture 3" descr="C:\Documents and Settings\User\Ustawienia lokalne\Temporary Internet Files\Content.IE5\LBH3TQFX\MC900322779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5286388"/>
            <a:ext cx="1571636" cy="137967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471490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dirty="0" smtClean="0"/>
              <a:t>    Zdumiała się, że ta okruszyna zapamiętała zawiłą melodię, że maleńkie paluszki choć się błąkają, ale odnajdują drogę… (…)</a:t>
            </a:r>
          </a:p>
          <a:p>
            <a:pPr>
              <a:buNone/>
            </a:pPr>
            <a:r>
              <a:rPr lang="pl-PL" dirty="0" smtClean="0"/>
              <a:t>     Mówiono wtedy o małym Frycku, że jest kapryśny i fantasta. Gdy przy muzyce, mówiono, że dziecko jest </a:t>
            </a:r>
            <a:r>
              <a:rPr lang="pl-PL" dirty="0" smtClean="0"/>
              <a:t>nerwowe. Matka </a:t>
            </a:r>
            <a:r>
              <a:rPr lang="pl-PL" dirty="0" smtClean="0"/>
              <a:t>wiedziała, że nerwowe, ale domyślała się od dawna czegoś </a:t>
            </a:r>
            <a:r>
              <a:rPr lang="pl-PL" dirty="0" smtClean="0"/>
              <a:t>jeszcze, a </a:t>
            </a:r>
            <a:r>
              <a:rPr lang="pl-PL" dirty="0" smtClean="0"/>
              <a:t>od dzisiejszej nocy wie już na </a:t>
            </a:r>
            <a:r>
              <a:rPr lang="pl-PL" dirty="0" smtClean="0"/>
              <a:t>pewno,  </a:t>
            </a:r>
            <a:r>
              <a:rPr lang="pl-PL" dirty="0" smtClean="0"/>
              <a:t>że Frycek będzie wielkim muzykiem.</a:t>
            </a:r>
          </a:p>
          <a:p>
            <a:pPr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2050" name="Picture 2" descr="C:\Documents and Settings\User\Ustawienia lokalne\Temporary Internet Files\Content.IE5\4JXZQQZD\MC90031931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5000636"/>
            <a:ext cx="1714512" cy="172054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56436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800" dirty="0" smtClean="0"/>
              <a:t>           Będzie pięknie, najpiękniej grał na fortepianie, a może będzie tworzył wspaniałe dzieła muzyczne, będzie znakomitym kompozytorem… Frycek też nie śpi i także po swojemu myśli: „Mama dobra. Frycek niegrzeczny, bo wstał i chodził na bosaka i grał, a wszyscy śpią. Papa śpi i Ludwisia śpi, </a:t>
            </a:r>
            <a:r>
              <a:rPr lang="pl-PL" sz="2800" dirty="0" smtClean="0"/>
              <a:t>                          i </a:t>
            </a:r>
            <a:r>
              <a:rPr lang="pl-PL" sz="2800" dirty="0" smtClean="0"/>
              <a:t>malutka Izabela śpi, a Frycek grał po nocy… Jak przycisnąć dwa białe bliziutko siebie, od razu dwoma paluszkami, to brzydko gra, to aż boli od słuchania…</a:t>
            </a:r>
            <a:endParaRPr lang="pl-PL" sz="2800" dirty="0"/>
          </a:p>
        </p:txBody>
      </p:sp>
      <p:pic>
        <p:nvPicPr>
          <p:cNvPr id="4" name="Obraz 3" descr="http://t0.gstatic.com/images?q=tbn:ANd9GcSSVky8SQrvVxCLDrGD_kc6zVrQbPNxEFzBNIs8cEuuPAy-0lLlX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4586611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6632"/>
            <a:ext cx="8435280" cy="63842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800" dirty="0" smtClean="0"/>
              <a:t>    A jak przycisnąć jeden biały jednym paluszkiem, drugiego nie przycisnąć, tylko zaraz drugi od drugiego – to ładnie gra, miło… A Frycek grał to co mama grała. Mama najśliczniej na  świecie gra </a:t>
            </a:r>
            <a:r>
              <a:rPr lang="pl-PL" sz="2800" dirty="0" smtClean="0"/>
              <a:t>i </a:t>
            </a:r>
            <a:r>
              <a:rPr lang="pl-PL" sz="2800" dirty="0" smtClean="0"/>
              <a:t>mama dobra, nie gniewa się. Mama jest taka, jak te dwa białe, co najładniej grają</a:t>
            </a:r>
            <a:r>
              <a:rPr lang="pl-PL" sz="2800" dirty="0" smtClean="0"/>
              <a:t>…’’ </a:t>
            </a:r>
            <a:r>
              <a:rPr lang="pl-PL" sz="2800" dirty="0" smtClean="0"/>
              <a:t>I malec zasnął radosny .</a:t>
            </a:r>
          </a:p>
          <a:p>
            <a:pPr>
              <a:buNone/>
            </a:pPr>
            <a:r>
              <a:rPr lang="pl-PL" sz="2800" dirty="0" smtClean="0"/>
              <a:t>    A matka, powtarzając słowa małego Frycka, jego postanowienie wyręczenia jej w trudzie, myśli sobie: „Mój wielki synku, mój ty wielki </a:t>
            </a:r>
            <a:r>
              <a:rPr lang="pl-PL" sz="2800" dirty="0" smtClean="0"/>
              <a:t>muzyku”...   I </a:t>
            </a:r>
            <a:r>
              <a:rPr lang="pl-PL" sz="2800" dirty="0" smtClean="0"/>
              <a:t>matka zasypia radosna.</a:t>
            </a:r>
          </a:p>
          <a:p>
            <a:pPr>
              <a:buNone/>
            </a:pPr>
            <a:r>
              <a:rPr lang="pl-PL" sz="2800" dirty="0" smtClean="0"/>
              <a:t>    Ileż to razy powtarzały się nocne wędrówki małego Frycka do fortepianu…</a:t>
            </a:r>
            <a:endParaRPr lang="pl-PL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>
              <a:buNone/>
            </a:pPr>
            <a:endParaRPr lang="pl-PL" dirty="0" smtClean="0"/>
          </a:p>
          <a:p>
            <a:endParaRPr lang="pl-PL" dirty="0" smtClean="0"/>
          </a:p>
        </p:txBody>
      </p:sp>
      <p:pic>
        <p:nvPicPr>
          <p:cNvPr id="4" name="Obraz 3" descr="http://t1.gstatic.com/images?q=tbn:ANd9GcRiTV_1-SXB3XZlXBWOQkuEFUthCUFoGHIrHDonVGH8D0uKt2g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778" y="5053215"/>
            <a:ext cx="2533650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http://t2.gstatic.com/images?q=tbn:ANd9GcRXnggOdosoiMWmxNuSmxnxP7RjTssckLEVam3FNdw2GiZNDC7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441" y="4991100"/>
            <a:ext cx="2457450" cy="18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 numCol="1">
            <a:normAutofit fontScale="92500"/>
          </a:bodyPr>
          <a:lstStyle/>
          <a:p>
            <a:pPr>
              <a:lnSpc>
                <a:spcPct val="110000"/>
              </a:lnSpc>
              <a:buNone/>
            </a:pPr>
            <a:r>
              <a:rPr lang="pl-PL" dirty="0" smtClean="0">
                <a:solidFill>
                  <a:srgbClr val="00B0F0"/>
                </a:solidFill>
              </a:rPr>
              <a:t>    Fryderyk Franciszek Chopin </a:t>
            </a:r>
            <a:r>
              <a:rPr lang="pl-PL" dirty="0" smtClean="0"/>
              <a:t>- kompozytor i pianista polski, urodzony 1 marca 1810 (według oświadczeń samego artysty i jego rodziny) lub </a:t>
            </a:r>
            <a:r>
              <a:rPr lang="pl-PL" b="1" dirty="0" smtClean="0"/>
              <a:t>22 lutego </a:t>
            </a:r>
            <a:r>
              <a:rPr lang="pl-PL" dirty="0" smtClean="0"/>
              <a:t>(według metryki chrztu, sporządzonej kilka tygodni po urodzeniu) </a:t>
            </a:r>
            <a:r>
              <a:rPr lang="pl-PL" dirty="0" smtClean="0">
                <a:solidFill>
                  <a:srgbClr val="FF0000"/>
                </a:solidFill>
              </a:rPr>
              <a:t>we wsi Żelazowa Wola koło Sochaczewa</a:t>
            </a:r>
            <a:r>
              <a:rPr lang="pl-PL" dirty="0" smtClean="0"/>
              <a:t>, na Mazowszu, w ówczesnym Księstwie Warszawskim. Dwór w Żelazowej Woli stanowił posiadłość hrabiów Skarbków. Ojciec kompozytora </a:t>
            </a:r>
            <a:r>
              <a:rPr lang="pl-PL" dirty="0" smtClean="0">
                <a:solidFill>
                  <a:srgbClr val="7030A0"/>
                </a:solidFill>
              </a:rPr>
              <a:t>Mikołaj Chopin</a:t>
            </a:r>
            <a:r>
              <a:rPr lang="pl-PL" dirty="0" smtClean="0"/>
              <a:t>, spolonizowany Francuz, był tam zatrudniony jako </a:t>
            </a:r>
            <a:r>
              <a:rPr lang="pl-PL" dirty="0" smtClean="0"/>
              <a:t>nauczyciel                      </a:t>
            </a:r>
            <a:r>
              <a:rPr lang="pl-PL" dirty="0" smtClean="0"/>
              <a:t>i wychowawca dzieci. </a:t>
            </a:r>
            <a:endParaRPr lang="pl-PL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1856</Words>
  <Application>Microsoft Office PowerPoint</Application>
  <PresentationFormat>Pokaz na ekranie (4:3)</PresentationFormat>
  <Paragraphs>91</Paragraphs>
  <Slides>42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42</vt:i4>
      </vt:variant>
    </vt:vector>
  </HeadingPairs>
  <TitlesOfParts>
    <vt:vector size="43" baseType="lpstr">
      <vt:lpstr>Motyw pakietu Office</vt:lpstr>
      <vt:lpstr>Prezentacja programu PowerPoint</vt:lpstr>
      <vt:lpstr>Chopin</vt:lpstr>
      <vt:lpstr>Pałac  Kazimierzowski, tu mieszkał na II piętrze po lewej stronie.</vt:lpstr>
      <vt:lpstr>Prezentacja programu PowerPoint</vt:lpstr>
      <vt:lpstr>Prezentacja programu PowerPoint</vt:lpstr>
      <vt:lpstr>Prezentacja programu PowerPoint</vt:lpstr>
      <vt:lpstr>Prezentacja programu PowerPoint</vt:lpstr>
      <vt:lpstr> </vt:lpstr>
      <vt:lpstr>Prezentacja programu PowerPoint</vt:lpstr>
      <vt:lpstr>To dworek w, którym mieszkał Fryderyk przez pierwsze miesiące swojego życia.</vt:lpstr>
      <vt:lpstr>Prezentacja programu PowerPoint</vt:lpstr>
      <vt:lpstr>Rodzice </vt:lpstr>
      <vt:lpstr>Rodzeństwo Fryderyka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Fryderyk Chopin na łożu śmierci!  </vt:lpstr>
      <vt:lpstr>Prezentacja programu PowerPoint</vt:lpstr>
      <vt:lpstr>Prezentacja programu PowerPoint</vt:lpstr>
      <vt:lpstr>Najlepszym przyjacielem Fryderyka był Wojciech Grzymała, ponieważ bardzo często wysyłali do siebie listy.  Teraz są cennym eksponatami muzeum im . Fryderyka Chopina.</vt:lpstr>
      <vt:lpstr>Prezentacja programu PowerPoint</vt:lpstr>
      <vt:lpstr>Międzynarodowy Konkurs Pianistyczny im. Fryderyka Chopina </vt:lpstr>
      <vt:lpstr>Prezentacja programu PowerPoint</vt:lpstr>
      <vt:lpstr>Prezentacja programu PowerPoint</vt:lpstr>
      <vt:lpstr>Pomnik Fryderyka Chopina w warszawskich Łazienkach</vt:lpstr>
      <vt:lpstr>Nagrody Akademii Fonograficznej – „Fryderyki”</vt:lpstr>
      <vt:lpstr>Statuetka „FRYDERYKA”</vt:lpstr>
      <vt:lpstr>Filmy o życiu Chopina</vt:lpstr>
      <vt:lpstr>Prezentacja programu PowerPoint</vt:lpstr>
      <vt:lpstr>Prezentacja programu PowerPoint</vt:lpstr>
      <vt:lpstr>SAMOOCENA</vt:lpstr>
      <vt:lpstr>Ułóż zdania w odpowiedniej kolejności – rozsypanka zdaniowa.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Poznajemy Fryderyka Chopina</dc:title>
  <dc:creator>User</dc:creator>
  <cp:lastModifiedBy>Kowalski Ryszard</cp:lastModifiedBy>
  <cp:revision>97</cp:revision>
  <dcterms:created xsi:type="dcterms:W3CDTF">2013-02-20T13:11:07Z</dcterms:created>
  <dcterms:modified xsi:type="dcterms:W3CDTF">2013-03-05T16:28:50Z</dcterms:modified>
</cp:coreProperties>
</file>